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88" r:id="rId5"/>
    <p:sldId id="289" r:id="rId6"/>
    <p:sldId id="275" r:id="rId7"/>
    <p:sldId id="271" r:id="rId8"/>
    <p:sldId id="277" r:id="rId9"/>
    <p:sldId id="268" r:id="rId10"/>
    <p:sldId id="264" r:id="rId11"/>
    <p:sldId id="291" r:id="rId12"/>
    <p:sldId id="287" r:id="rId13"/>
    <p:sldId id="281" r:id="rId14"/>
    <p:sldId id="284" r:id="rId15"/>
    <p:sldId id="26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E90261-A9C2-4A56-91C1-B31FE40589FC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2971BE-4DCD-4E07-96A1-A8D81E0D5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772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Politically Connected Analysts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41910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Michael B. McDonald IV</a:t>
            </a:r>
          </a:p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Year PhD Student</a:t>
            </a:r>
          </a:p>
          <a:p>
            <a:r>
              <a:rPr lang="en-US" sz="2800" dirty="0" smtClean="0"/>
              <a:t>The University of Tennessee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An Analyst Becomes a Big Donor?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1939290"/>
          <a:ext cx="7391398" cy="4690112"/>
        </p:xfrm>
        <a:graphic>
          <a:graphicData uri="http://schemas.openxmlformats.org/drawingml/2006/table">
            <a:tbl>
              <a:tblPr/>
              <a:tblGrid>
                <a:gridCol w="3723488"/>
                <a:gridCol w="1833955"/>
                <a:gridCol w="1833955"/>
              </a:tblGrid>
              <a:tr h="670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Difference in Variables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Post Donation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(0.740)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(0.645)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Post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Donation*Big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Donor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0.007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(0.041)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(0.063)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All Star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0.018*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(0.054)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(0.041)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Bulge Bracket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(0.635)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(0.576)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Gov’t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Connection*Big Donor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0.019**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(0.035)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(0.026)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Observation Pairs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8,736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8,736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48200" y="3581400"/>
            <a:ext cx="29718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5334000"/>
            <a:ext cx="2895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An Analyst Ceases To Be A Big Donor?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1676400"/>
          <a:ext cx="7391398" cy="4907280"/>
        </p:xfrm>
        <a:graphic>
          <a:graphicData uri="http://schemas.openxmlformats.org/drawingml/2006/table">
            <a:tbl>
              <a:tblPr/>
              <a:tblGrid>
                <a:gridCol w="3723488"/>
                <a:gridCol w="1833955"/>
                <a:gridCol w="1833955"/>
              </a:tblGrid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Difference in Variables 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Ceased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Donations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(0.312)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(0.259)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Ceased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Donations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*Big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Donor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-0.014**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-0.015*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(0.023)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(0.036)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All Star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(0.062)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(0.045)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Brokerage Firm Movement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(0.126)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(0.094)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Ceases Donation*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Gov’t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Connection*Big Donor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-0.018**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-0.022**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(0.010)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(0.006)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Observation Pairs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6,198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6,198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48200" y="3352800"/>
            <a:ext cx="29718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5562600"/>
            <a:ext cx="29718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Big Donors Make Better Stock Recommendations?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99" y="1752602"/>
          <a:ext cx="8839200" cy="3886198"/>
        </p:xfrm>
        <a:graphic>
          <a:graphicData uri="http://schemas.openxmlformats.org/drawingml/2006/table">
            <a:tbl>
              <a:tblPr/>
              <a:tblGrid>
                <a:gridCol w="3228042"/>
                <a:gridCol w="1554443"/>
                <a:gridCol w="1554443"/>
                <a:gridCol w="1251136"/>
                <a:gridCol w="1251136"/>
              </a:tblGrid>
              <a:tr h="1098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CAPM Adjusted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Fama-French Adjusted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Four Factor Adjusted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Matched Analyst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 (Most Favorably Rated)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0.006**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(0.047)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(0.091)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(0.123)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(0.094)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P5 (Least Favorably Rated)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-0.008*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-0.004*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(0.039)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(0.073)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(0.092)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(0.089)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 – P5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0.015**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(0.042)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(0.081)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(0.104)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(0.095)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29000" y="4876800"/>
            <a:ext cx="5410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Future Donors More Accurate Before They Start Donating?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00200"/>
          <a:ext cx="8610601" cy="4907280"/>
        </p:xfrm>
        <a:graphic>
          <a:graphicData uri="http://schemas.openxmlformats.org/drawingml/2006/table">
            <a:tbl>
              <a:tblPr/>
              <a:tblGrid>
                <a:gridCol w="2590800"/>
                <a:gridCol w="1357480"/>
                <a:gridCol w="1621755"/>
                <a:gridCol w="1206265"/>
                <a:gridCol w="212546"/>
                <a:gridCol w="1621755"/>
              </a:tblGrid>
              <a:tr h="339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4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Donor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(0.107)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(0.128)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(0.151)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(0.142)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4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Future Big Donor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(0.351)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(0.437)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(0.516)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(0.398)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73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Gov’t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Connection*Big Donor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0.019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0.055***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7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(0.024)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(0.000)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7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 Dummies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Dummies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NASDAQ Dummy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Covered Firm FE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Yes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33" marR="361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95600" y="3352800"/>
            <a:ext cx="55626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Other Ways To Look At Donation Amounts?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0999" y="1816608"/>
          <a:ext cx="8458200" cy="4550230"/>
        </p:xfrm>
        <a:graphic>
          <a:graphicData uri="http://schemas.openxmlformats.org/drawingml/2006/table">
            <a:tbl>
              <a:tblPr/>
              <a:tblGrid>
                <a:gridCol w="2340134"/>
                <a:gridCol w="1153033"/>
                <a:gridCol w="1153033"/>
                <a:gridCol w="974838"/>
                <a:gridCol w="974838"/>
                <a:gridCol w="974838"/>
                <a:gridCol w="887486"/>
              </a:tblGrid>
              <a:tr h="7722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 of Donation Amount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(0.137)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(0.223)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6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Donation Amount Squared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0.1*E-10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0.1*E-5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(0.159)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(0.355)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6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Donation Percentile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(0.435)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(0.516)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 Controls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 Dummies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Dummies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NASDAQ Dummy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Brokerage Firm FEs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Firm FEs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445,812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2895600"/>
            <a:ext cx="2362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3429000"/>
            <a:ext cx="2362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3962400"/>
            <a:ext cx="2362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find that “big donor” analysts are more accurate in their earnings estimates than other donors and non-donor analysts.</a:t>
            </a:r>
          </a:p>
          <a:p>
            <a:r>
              <a:rPr lang="en-US" dirty="0" smtClean="0"/>
              <a:t>These effects appear to be at least partially driven by an information conduit between politically connected analysts and politicians.</a:t>
            </a:r>
          </a:p>
          <a:p>
            <a:r>
              <a:rPr lang="en-US" dirty="0" smtClean="0"/>
              <a:t>There is no indication that these effects are driven by unobservable factors in the error term (see additional tables for </a:t>
            </a:r>
            <a:r>
              <a:rPr lang="en-US" smtClean="0"/>
              <a:t>more detail).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benefits to big donor analysts are stronger for covered firms with a government connection, and when there is a geographic or industry link between analysts and politicians.</a:t>
            </a:r>
          </a:p>
          <a:p>
            <a:r>
              <a:rPr lang="en-US" dirty="0" smtClean="0"/>
              <a:t>Big donor analysts who make donations more recently are more accurate than those who made more distant donations</a:t>
            </a:r>
          </a:p>
          <a:p>
            <a:r>
              <a:rPr lang="en-US" dirty="0" smtClean="0"/>
              <a:t>Big donor analysts become more accurate in the year they make their first big donations than they were previously.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8542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growing political intelligence industry is supposed to give investors information about future political actions which will impact stock prices such as FDA decisions, regulatory decisions, Justice Dept. rulings, etc.</a:t>
            </a:r>
          </a:p>
          <a:p>
            <a:r>
              <a:rPr lang="en-US" dirty="0" smtClean="0"/>
              <a:t>Recent articles in the WSJ and on CNBC, as well as the release of the GAO report and a new law watering down the STOCK act (passed 4/17) have all stoked interest in this area.</a:t>
            </a:r>
          </a:p>
          <a:p>
            <a:r>
              <a:rPr lang="en-US" dirty="0" smtClean="0"/>
              <a:t>Is this a problem?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analysts who make large donations to politicians make more accurate earnings estimates: accuracy = -1*abs. value of (estimate – actual/share price)? </a:t>
            </a:r>
          </a:p>
          <a:p>
            <a:r>
              <a:rPr lang="en-US" dirty="0" smtClean="0"/>
              <a:t>If so, is this effect driven by a worldview type phenomenon (i.e. Kumar et. al, 2012 type effect), or is it driven by an information conduit between analysts and politicians.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Political Intelligence Really Matter?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0487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43000" y="1905000"/>
            <a:ext cx="7786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United Health Care stock, other firms like Aetna </a:t>
            </a:r>
          </a:p>
          <a:p>
            <a:r>
              <a:rPr lang="en-US" sz="3000" dirty="0" smtClean="0"/>
              <a:t>and </a:t>
            </a:r>
            <a:r>
              <a:rPr lang="en-US" sz="3000" dirty="0" err="1" smtClean="0"/>
              <a:t>Wellpoint</a:t>
            </a:r>
            <a:r>
              <a:rPr lang="en-US" sz="3000" dirty="0" smtClean="0"/>
              <a:t> saw similar effects.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Channel?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This could be a straight quid pro quo relationship </a:t>
            </a:r>
          </a:p>
          <a:p>
            <a:r>
              <a:rPr lang="en-US" dirty="0" smtClean="0"/>
              <a:t>– I donate to you, you give me information</a:t>
            </a:r>
          </a:p>
          <a:p>
            <a:r>
              <a:rPr lang="en-US" dirty="0" smtClean="0"/>
              <a:t>Or it could be that the donations and the information flows are both driven by friendship</a:t>
            </a:r>
          </a:p>
          <a:p>
            <a:r>
              <a:rPr lang="en-US" dirty="0" smtClean="0"/>
              <a:t>- We are friends and talk about work which leads to me having information, and when its time to raise money for re-election, I give generously to my friend.</a:t>
            </a:r>
          </a:p>
          <a:p>
            <a:r>
              <a:rPr lang="en-US" dirty="0" smtClean="0"/>
              <a:t>Is this legal?!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find that “big donor” analysts (top 5% of all largest donors in a given year) are more accurate in their earnings estimates than other donors and non-donor analysts.</a:t>
            </a:r>
          </a:p>
          <a:p>
            <a:r>
              <a:rPr lang="en-US" dirty="0" smtClean="0"/>
              <a:t>These effects appear to be at least partially driven by an information conduit between politically connected analysts and politicians.</a:t>
            </a:r>
          </a:p>
          <a:p>
            <a:r>
              <a:rPr lang="en-US" dirty="0" smtClean="0"/>
              <a:t>The effects are stronger for covered firms with a government connection, and when there is a geographic or industry link between analysts and politicians.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 Do Analysts Donate?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00200"/>
          <a:ext cx="9144000" cy="4343401"/>
        </p:xfrm>
        <a:graphic>
          <a:graphicData uri="http://schemas.openxmlformats.org/drawingml/2006/table">
            <a:tbl>
              <a:tblPr/>
              <a:tblGrid>
                <a:gridCol w="2438400"/>
                <a:gridCol w="1447800"/>
                <a:gridCol w="990600"/>
                <a:gridCol w="990600"/>
                <a:gridCol w="1219200"/>
                <a:gridCol w="1219200"/>
                <a:gridCol w="838200"/>
              </a:tblGrid>
              <a:tr h="827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Median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Obs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Analyst Contributions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1,416.2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836.0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2,500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4,700.0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150,000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16,512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7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Analyst Lifetime Contributions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14,096.3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3,200.0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31,768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60,274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519,299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1,789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7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Firm Yearly </a:t>
                      </a: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Contributions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18,777.8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2,500.0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37,828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78,150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1,484,455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2,559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1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Firm Lifetime </a:t>
                      </a: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Contributions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356,901.7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56,314.0</a:t>
                      </a:r>
                      <a:endParaRPr lang="en-US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802,891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1,672,733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11,700,000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2,559</a:t>
                      </a:r>
                      <a:endParaRPr lang="en-US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34" marR="604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Donations Matter After Controlling for Other Factors?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399" y="1371600"/>
          <a:ext cx="5867402" cy="5486401"/>
        </p:xfrm>
        <a:graphic>
          <a:graphicData uri="http://schemas.openxmlformats.org/drawingml/2006/table">
            <a:tbl>
              <a:tblPr/>
              <a:tblGrid>
                <a:gridCol w="2763236"/>
                <a:gridCol w="1552083"/>
                <a:gridCol w="1552083"/>
              </a:tblGrid>
              <a:tr h="781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Days Before Donation (10s)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-0.0007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-0.0003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6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(0.011)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(0.000)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Days After Donation (10s)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-0.0011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-0.0006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(0.005)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(0.000)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Big Donor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0.019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0.014**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(0.057)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(0.033)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Gov’t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Connection*Big Donor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0.007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0.032*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(0.110)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(0.086)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 Dummies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Dummies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NASDAQ Dummy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Brokerage Firm FEs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Covered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Firm FE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24400" y="2514600"/>
            <a:ext cx="1066800" cy="190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2200" y="2514600"/>
            <a:ext cx="1143000" cy="2438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We Control for Analyst Fixed Effects Like Skill?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396998"/>
          <a:ext cx="8762999" cy="5473194"/>
        </p:xfrm>
        <a:graphic>
          <a:graphicData uri="http://schemas.openxmlformats.org/drawingml/2006/table">
            <a:tbl>
              <a:tblPr/>
              <a:tblGrid>
                <a:gridCol w="4016374"/>
                <a:gridCol w="2069042"/>
                <a:gridCol w="2677583"/>
              </a:tblGrid>
              <a:tr h="3556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PSA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Above Median Accuracy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Donor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-0.004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(0.376)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(0.352)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Donor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0.187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0.214*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(0.096)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(0.093)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0 - 60 Days to Donation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0.051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0.036*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(0.082)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(0.070)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60-180 Days to Donation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0.021*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(0.115)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(0.097)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180-360 Days to Donation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0.024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(0.161)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(0.134)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Herfindahl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-0.003*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(0.514)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(0.437)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Herfindahl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*Big Donor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0.061*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(0.036)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(0.059)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Gov’t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Connection*Big Donor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0.044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0.038***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(0.021)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(0.009)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Analyst FEs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24400" y="2667000"/>
            <a:ext cx="10668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2667000"/>
            <a:ext cx="10668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5486400"/>
            <a:ext cx="10668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5486400"/>
            <a:ext cx="10668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617</TotalTime>
  <Words>1288</Words>
  <Application>Microsoft Office PowerPoint</Application>
  <PresentationFormat>On-screen Show (4:3)</PresentationFormat>
  <Paragraphs>405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Politically Connected Analysts</vt:lpstr>
      <vt:lpstr>Introduction</vt:lpstr>
      <vt:lpstr>Question</vt:lpstr>
      <vt:lpstr>Do Political Intelligence Really Matter?</vt:lpstr>
      <vt:lpstr>What’s the Channel?</vt:lpstr>
      <vt:lpstr>Overview of Findings</vt:lpstr>
      <vt:lpstr>How Much Do Analysts Donate?</vt:lpstr>
      <vt:lpstr>Do Donations Matter After Controlling for Other Factors?</vt:lpstr>
      <vt:lpstr>What if We Control for Analyst Fixed Effects Like Skill?</vt:lpstr>
      <vt:lpstr>What Happens When An Analyst Becomes a Big Donor?</vt:lpstr>
      <vt:lpstr>What Happens When An Analyst Ceases To Be A Big Donor?</vt:lpstr>
      <vt:lpstr>Do Big Donors Make Better Stock Recommendations?</vt:lpstr>
      <vt:lpstr>Are Future Donors More Accurate Before They Start Donating?</vt:lpstr>
      <vt:lpstr>Are There Other Ways To Look At Donation Amounts?</vt:lpstr>
      <vt:lpstr>Conclusions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Intelligence in the Analyst Community</dc:title>
  <dc:creator>MIke</dc:creator>
  <cp:lastModifiedBy>MIke</cp:lastModifiedBy>
  <cp:revision>67</cp:revision>
  <dcterms:created xsi:type="dcterms:W3CDTF">2013-03-06T22:02:51Z</dcterms:created>
  <dcterms:modified xsi:type="dcterms:W3CDTF">2014-01-03T21:40:35Z</dcterms:modified>
</cp:coreProperties>
</file>