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1" r:id="rId1"/>
  </p:sldMasterIdLst>
  <p:notesMasterIdLst>
    <p:notesMasterId r:id="rId22"/>
  </p:notesMasterIdLst>
  <p:handoutMasterIdLst>
    <p:handoutMasterId r:id="rId23"/>
  </p:handoutMasterIdLst>
  <p:sldIdLst>
    <p:sldId id="465" r:id="rId2"/>
    <p:sldId id="407" r:id="rId3"/>
    <p:sldId id="264" r:id="rId4"/>
    <p:sldId id="408" r:id="rId5"/>
    <p:sldId id="409" r:id="rId6"/>
    <p:sldId id="410" r:id="rId7"/>
    <p:sldId id="411" r:id="rId8"/>
    <p:sldId id="412" r:id="rId9"/>
    <p:sldId id="413" r:id="rId10"/>
    <p:sldId id="414" r:id="rId11"/>
    <p:sldId id="415" r:id="rId12"/>
    <p:sldId id="416" r:id="rId13"/>
    <p:sldId id="417" r:id="rId14"/>
    <p:sldId id="418" r:id="rId15"/>
    <p:sldId id="419" r:id="rId16"/>
    <p:sldId id="466" r:id="rId17"/>
    <p:sldId id="437" r:id="rId18"/>
    <p:sldId id="449" r:id="rId19"/>
    <p:sldId id="463" r:id="rId20"/>
    <p:sldId id="464" r:id="rId21"/>
  </p:sldIdLst>
  <p:sldSz cx="9144000" cy="6858000" type="screen4x3"/>
  <p:notesSz cx="7315200" cy="9601200"/>
  <p:defaultTextStyle>
    <a:defPPr>
      <a:defRPr lang="en-US"/>
    </a:defPPr>
    <a:lvl1pPr algn="l" rtl="0" fontAlgn="base">
      <a:spcBef>
        <a:spcPct val="0"/>
      </a:spcBef>
      <a:spcAft>
        <a:spcPct val="0"/>
      </a:spcAft>
      <a:defRPr sz="2400" kern="1200">
        <a:solidFill>
          <a:schemeClr val="tx1"/>
        </a:solidFill>
        <a:latin typeface="Times New Roman" pitchFamily="18" charset="0"/>
        <a:ea typeface="+mn-ea"/>
        <a:cs typeface="Times New Roman" pitchFamily="18" charset="0"/>
      </a:defRPr>
    </a:lvl1pPr>
    <a:lvl2pPr marL="457200" algn="l" rtl="0" fontAlgn="base">
      <a:spcBef>
        <a:spcPct val="0"/>
      </a:spcBef>
      <a:spcAft>
        <a:spcPct val="0"/>
      </a:spcAft>
      <a:defRPr sz="2400" kern="1200">
        <a:solidFill>
          <a:schemeClr val="tx1"/>
        </a:solidFill>
        <a:latin typeface="Times New Roman" pitchFamily="18" charset="0"/>
        <a:ea typeface="+mn-ea"/>
        <a:cs typeface="Times New Roman" pitchFamily="18" charset="0"/>
      </a:defRPr>
    </a:lvl2pPr>
    <a:lvl3pPr marL="914400" algn="l" rtl="0" fontAlgn="base">
      <a:spcBef>
        <a:spcPct val="0"/>
      </a:spcBef>
      <a:spcAft>
        <a:spcPct val="0"/>
      </a:spcAft>
      <a:defRPr sz="2400" kern="1200">
        <a:solidFill>
          <a:schemeClr val="tx1"/>
        </a:solidFill>
        <a:latin typeface="Times New Roman" pitchFamily="18" charset="0"/>
        <a:ea typeface="+mn-ea"/>
        <a:cs typeface="Times New Roman" pitchFamily="18" charset="0"/>
      </a:defRPr>
    </a:lvl3pPr>
    <a:lvl4pPr marL="1371600" algn="l" rtl="0" fontAlgn="base">
      <a:spcBef>
        <a:spcPct val="0"/>
      </a:spcBef>
      <a:spcAft>
        <a:spcPct val="0"/>
      </a:spcAft>
      <a:defRPr sz="2400" kern="1200">
        <a:solidFill>
          <a:schemeClr val="tx1"/>
        </a:solidFill>
        <a:latin typeface="Times New Roman" pitchFamily="18" charset="0"/>
        <a:ea typeface="+mn-ea"/>
        <a:cs typeface="Times New Roman" pitchFamily="18" charset="0"/>
      </a:defRPr>
    </a:lvl4pPr>
    <a:lvl5pPr marL="1828800" algn="l" rtl="0" fontAlgn="base">
      <a:spcBef>
        <a:spcPct val="0"/>
      </a:spcBef>
      <a:spcAft>
        <a:spcPct val="0"/>
      </a:spcAft>
      <a:defRPr sz="2400" kern="1200">
        <a:solidFill>
          <a:schemeClr val="tx1"/>
        </a:solidFill>
        <a:latin typeface="Times New Roman" pitchFamily="18" charset="0"/>
        <a:ea typeface="+mn-ea"/>
        <a:cs typeface="Times New Roman" pitchFamily="18" charset="0"/>
      </a:defRPr>
    </a:lvl5pPr>
    <a:lvl6pPr marL="2286000" algn="l" defTabSz="914400" rtl="0" eaLnBrk="1" latinLnBrk="0" hangingPunct="1">
      <a:defRPr sz="2400" kern="1200">
        <a:solidFill>
          <a:schemeClr val="tx1"/>
        </a:solidFill>
        <a:latin typeface="Times New Roman" pitchFamily="18" charset="0"/>
        <a:ea typeface="+mn-ea"/>
        <a:cs typeface="Times New Roman" pitchFamily="18" charset="0"/>
      </a:defRPr>
    </a:lvl6pPr>
    <a:lvl7pPr marL="2743200" algn="l" defTabSz="914400" rtl="0" eaLnBrk="1" latinLnBrk="0" hangingPunct="1">
      <a:defRPr sz="2400" kern="1200">
        <a:solidFill>
          <a:schemeClr val="tx1"/>
        </a:solidFill>
        <a:latin typeface="Times New Roman" pitchFamily="18" charset="0"/>
        <a:ea typeface="+mn-ea"/>
        <a:cs typeface="Times New Roman" pitchFamily="18" charset="0"/>
      </a:defRPr>
    </a:lvl7pPr>
    <a:lvl8pPr marL="3200400" algn="l" defTabSz="914400" rtl="0" eaLnBrk="1" latinLnBrk="0" hangingPunct="1">
      <a:defRPr sz="2400" kern="1200">
        <a:solidFill>
          <a:schemeClr val="tx1"/>
        </a:solidFill>
        <a:latin typeface="Times New Roman" pitchFamily="18" charset="0"/>
        <a:ea typeface="+mn-ea"/>
        <a:cs typeface="Times New Roman" pitchFamily="18" charset="0"/>
      </a:defRPr>
    </a:lvl8pPr>
    <a:lvl9pPr marL="3657600" algn="l" defTabSz="914400" rtl="0" eaLnBrk="1" latinLnBrk="0" hangingPunct="1">
      <a:defRPr sz="2400" kern="1200">
        <a:solidFill>
          <a:schemeClr val="tx1"/>
        </a:solidFill>
        <a:latin typeface="Times New Roman" pitchFamily="18" charset="0"/>
        <a:ea typeface="+mn-ea"/>
        <a:cs typeface="Times New Roman" pitchFamily="18" charset="0"/>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 uri="{2D200454-40CA-4A62-9FC3-DE9A4176ACB9}">
      <p15:notesGuideLst xmlns="" xmlns:p15="http://schemas.microsoft.com/office/powerpoint/2012/main">
        <p15:guide id="1" orient="horz" pos="3024" userDrawn="1">
          <p15:clr>
            <a:srgbClr val="A4A3A4"/>
          </p15:clr>
        </p15:guide>
        <p15:guide id="2" pos="2304"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FF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69" autoAdjust="0"/>
    <p:restoredTop sz="94721" autoAdjust="0"/>
  </p:normalViewPr>
  <p:slideViewPr>
    <p:cSldViewPr>
      <p:cViewPr>
        <p:scale>
          <a:sx n="77" d="100"/>
          <a:sy n="77" d="100"/>
        </p:scale>
        <p:origin x="-1158" y="-72"/>
      </p:cViewPr>
      <p:guideLst>
        <p:guide orient="horz" pos="2160"/>
        <p:guide pos="2880"/>
      </p:guideLst>
    </p:cSldViewPr>
  </p:slideViewPr>
  <p:notesTextViewPr>
    <p:cViewPr>
      <p:scale>
        <a:sx n="100" d="100"/>
        <a:sy n="100" d="100"/>
      </p:scale>
      <p:origin x="0" y="0"/>
    </p:cViewPr>
  </p:notesTextViewPr>
  <p:sorterViewPr>
    <p:cViewPr varScale="1">
      <p:scale>
        <a:sx n="1" d="1"/>
        <a:sy n="1" d="1"/>
      </p:scale>
      <p:origin x="0" y="-17082"/>
    </p:cViewPr>
  </p:sorterViewPr>
  <p:notesViewPr>
    <p:cSldViewPr>
      <p:cViewPr varScale="1">
        <p:scale>
          <a:sx n="62" d="100"/>
          <a:sy n="62" d="100"/>
        </p:scale>
        <p:origin x="2772" y="66"/>
      </p:cViewPr>
      <p:guideLst>
        <p:guide orient="horz" pos="3024"/>
        <p:guide pos="230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268" name="Rectangle 4"/>
          <p:cNvSpPr>
            <a:spLocks noGrp="1" noChangeArrowheads="1"/>
          </p:cNvSpPr>
          <p:nvPr>
            <p:ph type="ftr" sz="quarter" idx="2"/>
          </p:nvPr>
        </p:nvSpPr>
        <p:spPr bwMode="auto">
          <a:xfrm>
            <a:off x="0" y="9119473"/>
            <a:ext cx="3169920" cy="480060"/>
          </a:xfrm>
          <a:prstGeom prst="rect">
            <a:avLst/>
          </a:prstGeom>
          <a:noFill/>
          <a:ln w="9525">
            <a:noFill/>
            <a:miter lim="800000"/>
            <a:headEnd/>
            <a:tailEnd/>
          </a:ln>
          <a:effectLst/>
        </p:spPr>
        <p:txBody>
          <a:bodyPr vert="horz" wrap="square" lIns="97121" tIns="48561" rIns="97121" bIns="48561" numCol="1" anchor="b" anchorCtr="0" compatLnSpc="1">
            <a:prstTxWarp prst="textNoShape">
              <a:avLst/>
            </a:prstTxWarp>
          </a:bodyPr>
          <a:lstStyle>
            <a:lvl1pPr>
              <a:defRPr sz="1300">
                <a:latin typeface="Arial" charset="0"/>
              </a:defRPr>
            </a:lvl1pPr>
          </a:lstStyle>
          <a:p>
            <a:pPr>
              <a:defRPr/>
            </a:pPr>
            <a:endParaRPr lang="en-US"/>
          </a:p>
        </p:txBody>
      </p:sp>
      <p:sp>
        <p:nvSpPr>
          <p:cNvPr id="11269" name="Rectangle 5"/>
          <p:cNvSpPr>
            <a:spLocks noGrp="1" noChangeArrowheads="1"/>
          </p:cNvSpPr>
          <p:nvPr>
            <p:ph type="sldNum" sz="quarter" idx="3"/>
          </p:nvPr>
        </p:nvSpPr>
        <p:spPr bwMode="auto">
          <a:xfrm>
            <a:off x="4143587" y="9119473"/>
            <a:ext cx="3169920" cy="480060"/>
          </a:xfrm>
          <a:prstGeom prst="rect">
            <a:avLst/>
          </a:prstGeom>
          <a:noFill/>
          <a:ln w="9525">
            <a:noFill/>
            <a:miter lim="800000"/>
            <a:headEnd/>
            <a:tailEnd/>
          </a:ln>
          <a:effectLst/>
        </p:spPr>
        <p:txBody>
          <a:bodyPr vert="horz" wrap="square" lIns="97121" tIns="48561" rIns="97121" bIns="48561" numCol="1" anchor="b" anchorCtr="0" compatLnSpc="1">
            <a:prstTxWarp prst="textNoShape">
              <a:avLst/>
            </a:prstTxWarp>
          </a:bodyPr>
          <a:lstStyle>
            <a:lvl1pPr algn="r">
              <a:defRPr sz="1300">
                <a:latin typeface="Arial" charset="0"/>
              </a:defRPr>
            </a:lvl1pPr>
          </a:lstStyle>
          <a:p>
            <a:pPr>
              <a:defRPr/>
            </a:pPr>
            <a:fld id="{3E41A7AC-8160-4F32-8E4A-0885A63B11D8}" type="slidenum">
              <a:rPr lang="en-US"/>
              <a:pPr>
                <a:defRPr/>
              </a:pPr>
              <a:t>‹#›</a:t>
            </a:fld>
            <a:endParaRPr lang="en-US" dirty="0"/>
          </a:p>
        </p:txBody>
      </p:sp>
      <p:sp>
        <p:nvSpPr>
          <p:cNvPr id="9224" name="Rectangle 9"/>
          <p:cNvSpPr>
            <a:spLocks noChangeArrowheads="1"/>
          </p:cNvSpPr>
          <p:nvPr/>
        </p:nvSpPr>
        <p:spPr bwMode="auto">
          <a:xfrm>
            <a:off x="0" y="9119473"/>
            <a:ext cx="3169920" cy="4800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7121" tIns="48561" rIns="97121" bIns="48561" anchor="b"/>
          <a:lstStyle/>
          <a:p>
            <a:pPr eaLnBrk="0" hangingPunct="0"/>
            <a:r>
              <a:rPr lang="en-US" sz="1300">
                <a:solidFill>
                  <a:srgbClr val="000000"/>
                </a:solidFill>
                <a:latin typeface="Tahoma" pitchFamily="34" charset="0"/>
              </a:rPr>
              <a:t>© Global Financial Markets Institute Inc.</a:t>
            </a:r>
          </a:p>
        </p:txBody>
      </p:sp>
      <p:sp>
        <p:nvSpPr>
          <p:cNvPr id="9225" name="Line 10"/>
          <p:cNvSpPr>
            <a:spLocks noChangeShapeType="1"/>
          </p:cNvSpPr>
          <p:nvPr/>
        </p:nvSpPr>
        <p:spPr bwMode="auto">
          <a:xfrm>
            <a:off x="0" y="9121140"/>
            <a:ext cx="7315200" cy="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lIns="97121" tIns="48561" rIns="97121" bIns="48561"/>
          <a:lstStyle/>
          <a:p>
            <a:endParaRPr lang="en-US"/>
          </a:p>
        </p:txBody>
      </p:sp>
      <p:pic>
        <p:nvPicPr>
          <p:cNvPr id="2" name="Picture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52400" y="0"/>
            <a:ext cx="1625600" cy="944380"/>
          </a:xfrm>
          <a:prstGeom prst="rect">
            <a:avLst/>
          </a:prstGeom>
        </p:spPr>
      </p:pic>
    </p:spTree>
    <p:extLst>
      <p:ext uri="{BB962C8B-B14F-4D97-AF65-F5344CB8AC3E}">
        <p14:creationId xmlns:p14="http://schemas.microsoft.com/office/powerpoint/2010/main" val="10317470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70" name="Rectangle 2"/>
          <p:cNvSpPr>
            <a:spLocks noGrp="1" noChangeArrowheads="1"/>
          </p:cNvSpPr>
          <p:nvPr>
            <p:ph type="hdr" sz="quarter"/>
          </p:nvPr>
        </p:nvSpPr>
        <p:spPr bwMode="auto">
          <a:xfrm>
            <a:off x="0" y="0"/>
            <a:ext cx="3169920" cy="480060"/>
          </a:xfrm>
          <a:prstGeom prst="rect">
            <a:avLst/>
          </a:prstGeom>
          <a:noFill/>
          <a:ln w="9525">
            <a:noFill/>
            <a:miter lim="800000"/>
            <a:headEnd/>
            <a:tailEnd/>
          </a:ln>
          <a:effectLst/>
        </p:spPr>
        <p:txBody>
          <a:bodyPr vert="horz" wrap="square" lIns="97121" tIns="48561" rIns="97121" bIns="48561" numCol="1" anchor="t" anchorCtr="0" compatLnSpc="1">
            <a:prstTxWarp prst="textNoShape">
              <a:avLst/>
            </a:prstTxWarp>
          </a:bodyPr>
          <a:lstStyle>
            <a:lvl1pPr>
              <a:defRPr sz="1300">
                <a:latin typeface="Arial" charset="0"/>
              </a:defRPr>
            </a:lvl1pPr>
          </a:lstStyle>
          <a:p>
            <a:pPr>
              <a:defRPr/>
            </a:pPr>
            <a:endParaRPr lang="en-US"/>
          </a:p>
        </p:txBody>
      </p:sp>
      <p:sp>
        <p:nvSpPr>
          <p:cNvPr id="7171" name="Rectangle 3"/>
          <p:cNvSpPr>
            <a:spLocks noGrp="1" noChangeArrowheads="1"/>
          </p:cNvSpPr>
          <p:nvPr>
            <p:ph type="dt" idx="1"/>
          </p:nvPr>
        </p:nvSpPr>
        <p:spPr bwMode="auto">
          <a:xfrm>
            <a:off x="4143587" y="0"/>
            <a:ext cx="3169920" cy="480060"/>
          </a:xfrm>
          <a:prstGeom prst="rect">
            <a:avLst/>
          </a:prstGeom>
          <a:noFill/>
          <a:ln w="9525">
            <a:noFill/>
            <a:miter lim="800000"/>
            <a:headEnd/>
            <a:tailEnd/>
          </a:ln>
          <a:effectLst/>
        </p:spPr>
        <p:txBody>
          <a:bodyPr vert="horz" wrap="square" lIns="97121" tIns="48561" rIns="97121" bIns="48561" numCol="1" anchor="t" anchorCtr="0" compatLnSpc="1">
            <a:prstTxWarp prst="textNoShape">
              <a:avLst/>
            </a:prstTxWarp>
          </a:bodyPr>
          <a:lstStyle>
            <a:lvl1pPr algn="r">
              <a:defRPr sz="1300">
                <a:latin typeface="Arial" charset="0"/>
              </a:defRPr>
            </a:lvl1pPr>
          </a:lstStyle>
          <a:p>
            <a:pPr>
              <a:defRPr/>
            </a:pPr>
            <a:endParaRPr lang="en-US"/>
          </a:p>
        </p:txBody>
      </p:sp>
      <p:sp>
        <p:nvSpPr>
          <p:cNvPr id="6148" name="Rectangle 4"/>
          <p:cNvSpPr>
            <a:spLocks noGrp="1" noRot="1" noChangeAspect="1" noChangeArrowheads="1" noTextEdit="1"/>
          </p:cNvSpPr>
          <p:nvPr>
            <p:ph type="sldImg" idx="2"/>
          </p:nvPr>
        </p:nvSpPr>
        <p:spPr bwMode="auto">
          <a:xfrm>
            <a:off x="1262063" y="720725"/>
            <a:ext cx="4797425" cy="3598863"/>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3" name="Rectangle 5"/>
          <p:cNvSpPr>
            <a:spLocks noGrp="1" noChangeArrowheads="1"/>
          </p:cNvSpPr>
          <p:nvPr>
            <p:ph type="body" sz="quarter" idx="3"/>
          </p:nvPr>
        </p:nvSpPr>
        <p:spPr bwMode="auto">
          <a:xfrm>
            <a:off x="731520" y="4560571"/>
            <a:ext cx="5852160" cy="4320540"/>
          </a:xfrm>
          <a:prstGeom prst="rect">
            <a:avLst/>
          </a:prstGeom>
          <a:noFill/>
          <a:ln w="9525">
            <a:noFill/>
            <a:miter lim="800000"/>
            <a:headEnd/>
            <a:tailEnd/>
          </a:ln>
          <a:effectLst/>
        </p:spPr>
        <p:txBody>
          <a:bodyPr vert="horz" wrap="square" lIns="97121" tIns="48561" rIns="97121" bIns="48561"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7174" name="Rectangle 6"/>
          <p:cNvSpPr>
            <a:spLocks noGrp="1" noChangeArrowheads="1"/>
          </p:cNvSpPr>
          <p:nvPr>
            <p:ph type="ftr" sz="quarter" idx="4"/>
          </p:nvPr>
        </p:nvSpPr>
        <p:spPr bwMode="auto">
          <a:xfrm>
            <a:off x="0" y="9119473"/>
            <a:ext cx="3169920" cy="480060"/>
          </a:xfrm>
          <a:prstGeom prst="rect">
            <a:avLst/>
          </a:prstGeom>
          <a:noFill/>
          <a:ln w="9525">
            <a:noFill/>
            <a:miter lim="800000"/>
            <a:headEnd/>
            <a:tailEnd/>
          </a:ln>
          <a:effectLst/>
        </p:spPr>
        <p:txBody>
          <a:bodyPr vert="horz" wrap="square" lIns="97121" tIns="48561" rIns="97121" bIns="48561" numCol="1" anchor="b" anchorCtr="0" compatLnSpc="1">
            <a:prstTxWarp prst="textNoShape">
              <a:avLst/>
            </a:prstTxWarp>
          </a:bodyPr>
          <a:lstStyle>
            <a:lvl1pPr>
              <a:defRPr sz="1300">
                <a:latin typeface="Arial" charset="0"/>
              </a:defRPr>
            </a:lvl1pPr>
          </a:lstStyle>
          <a:p>
            <a:pPr>
              <a:defRPr/>
            </a:pPr>
            <a:endParaRPr lang="en-US"/>
          </a:p>
        </p:txBody>
      </p:sp>
      <p:sp>
        <p:nvSpPr>
          <p:cNvPr id="7175" name="Rectangle 7"/>
          <p:cNvSpPr>
            <a:spLocks noGrp="1" noChangeArrowheads="1"/>
          </p:cNvSpPr>
          <p:nvPr>
            <p:ph type="sldNum" sz="quarter" idx="5"/>
          </p:nvPr>
        </p:nvSpPr>
        <p:spPr bwMode="auto">
          <a:xfrm>
            <a:off x="4143587" y="9119473"/>
            <a:ext cx="3169920" cy="480060"/>
          </a:xfrm>
          <a:prstGeom prst="rect">
            <a:avLst/>
          </a:prstGeom>
          <a:noFill/>
          <a:ln w="9525">
            <a:noFill/>
            <a:miter lim="800000"/>
            <a:headEnd/>
            <a:tailEnd/>
          </a:ln>
          <a:effectLst/>
        </p:spPr>
        <p:txBody>
          <a:bodyPr vert="horz" wrap="square" lIns="97121" tIns="48561" rIns="97121" bIns="48561" numCol="1" anchor="b" anchorCtr="0" compatLnSpc="1">
            <a:prstTxWarp prst="textNoShape">
              <a:avLst/>
            </a:prstTxWarp>
          </a:bodyPr>
          <a:lstStyle>
            <a:lvl1pPr algn="r">
              <a:defRPr sz="1300">
                <a:latin typeface="Arial" charset="0"/>
              </a:defRPr>
            </a:lvl1pPr>
          </a:lstStyle>
          <a:p>
            <a:pPr>
              <a:defRPr/>
            </a:pPr>
            <a:fld id="{15DC5F10-5239-477D-AC08-B260393DE1D1}" type="slidenum">
              <a:rPr lang="en-US"/>
              <a:pPr>
                <a:defRPr/>
              </a:pPr>
              <a:t>‹#›</a:t>
            </a:fld>
            <a:endParaRPr lang="en-US" dirty="0"/>
          </a:p>
        </p:txBody>
      </p:sp>
    </p:spTree>
    <p:extLst>
      <p:ext uri="{BB962C8B-B14F-4D97-AF65-F5344CB8AC3E}">
        <p14:creationId xmlns:p14="http://schemas.microsoft.com/office/powerpoint/2010/main" val="359098692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p:cNvSpPr>
            <a:spLocks noGrp="1" noRot="1" noChangeAspect="1" noChangeArrowheads="1" noTextEdit="1"/>
          </p:cNvSpPr>
          <p:nvPr>
            <p:ph type="sldImg"/>
          </p:nvPr>
        </p:nvSpPr>
        <p:spPr>
          <a:xfrm>
            <a:off x="1257300" y="719138"/>
            <a:ext cx="4803775" cy="3602037"/>
          </a:xfrm>
          <a:ln/>
        </p:spPr>
      </p:sp>
      <p:sp>
        <p:nvSpPr>
          <p:cNvPr id="75779" name="Rectangle 3"/>
          <p:cNvSpPr>
            <a:spLocks noGrp="1" noChangeArrowheads="1"/>
          </p:cNvSpPr>
          <p:nvPr>
            <p:ph type="body" idx="1"/>
          </p:nvPr>
        </p:nvSpPr>
        <p:spPr>
          <a:xfrm>
            <a:off x="974725" y="4560888"/>
            <a:ext cx="5365750" cy="43211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latin typeface="Arial" panose="020B0604020202020204" pitchFamily="34" charset="0"/>
            </a:endParaRPr>
          </a:p>
        </p:txBody>
      </p:sp>
    </p:spTree>
    <p:extLst>
      <p:ext uri="{BB962C8B-B14F-4D97-AF65-F5344CB8AC3E}">
        <p14:creationId xmlns:p14="http://schemas.microsoft.com/office/powerpoint/2010/main" val="326307976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2"/>
          <p:cNvSpPr>
            <a:spLocks noGrp="1" noRot="1" noChangeAspect="1" noChangeArrowheads="1" noTextEdit="1"/>
          </p:cNvSpPr>
          <p:nvPr>
            <p:ph type="sldImg"/>
          </p:nvPr>
        </p:nvSpPr>
        <p:spPr>
          <a:ln/>
        </p:spPr>
      </p:sp>
      <p:sp>
        <p:nvSpPr>
          <p:cNvPr id="8499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CA" altLang="en-US" smtClean="0">
              <a:latin typeface="Arial" panose="020B0604020202020204" pitchFamily="34" charset="0"/>
            </a:endParaRPr>
          </a:p>
        </p:txBody>
      </p:sp>
    </p:spTree>
    <p:extLst>
      <p:ext uri="{BB962C8B-B14F-4D97-AF65-F5344CB8AC3E}">
        <p14:creationId xmlns:p14="http://schemas.microsoft.com/office/powerpoint/2010/main" val="200076349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2"/>
          <p:cNvSpPr>
            <a:spLocks noGrp="1" noRot="1" noChangeAspect="1" noChangeArrowheads="1" noTextEdit="1"/>
          </p:cNvSpPr>
          <p:nvPr>
            <p:ph type="sldImg"/>
          </p:nvPr>
        </p:nvSpPr>
        <p:spPr>
          <a:ln/>
        </p:spPr>
      </p:sp>
      <p:sp>
        <p:nvSpPr>
          <p:cNvPr id="8601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CA" altLang="en-US" smtClean="0">
              <a:latin typeface="Arial" panose="020B0604020202020204" pitchFamily="34" charset="0"/>
            </a:endParaRPr>
          </a:p>
        </p:txBody>
      </p:sp>
    </p:spTree>
    <p:extLst>
      <p:ext uri="{BB962C8B-B14F-4D97-AF65-F5344CB8AC3E}">
        <p14:creationId xmlns:p14="http://schemas.microsoft.com/office/powerpoint/2010/main" val="145541950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Rectangle 2"/>
          <p:cNvSpPr>
            <a:spLocks noGrp="1" noRot="1" noChangeAspect="1" noChangeArrowheads="1" noTextEdit="1"/>
          </p:cNvSpPr>
          <p:nvPr>
            <p:ph type="sldImg"/>
          </p:nvPr>
        </p:nvSpPr>
        <p:spPr>
          <a:xfrm>
            <a:off x="1257300" y="719138"/>
            <a:ext cx="4803775" cy="3602037"/>
          </a:xfrm>
          <a:ln/>
        </p:spPr>
      </p:sp>
      <p:sp>
        <p:nvSpPr>
          <p:cNvPr id="94211" name="Rectangle 3"/>
          <p:cNvSpPr>
            <a:spLocks noGrp="1" noChangeArrowheads="1"/>
          </p:cNvSpPr>
          <p:nvPr>
            <p:ph type="body" idx="1"/>
          </p:nvPr>
        </p:nvSpPr>
        <p:spPr>
          <a:xfrm>
            <a:off x="731838" y="4560888"/>
            <a:ext cx="5851525" cy="43211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CA" altLang="en-US" smtClean="0">
              <a:latin typeface="Arial" panose="020B0604020202020204" pitchFamily="34" charset="0"/>
            </a:endParaRPr>
          </a:p>
        </p:txBody>
      </p:sp>
    </p:spTree>
    <p:extLst>
      <p:ext uri="{BB962C8B-B14F-4D97-AF65-F5344CB8AC3E}">
        <p14:creationId xmlns:p14="http://schemas.microsoft.com/office/powerpoint/2010/main" val="225976430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
          <p:cNvSpPr>
            <a:spLocks noGrp="1" noRot="1" noChangeAspect="1" noChangeArrowheads="1" noTextEdit="1"/>
          </p:cNvSpPr>
          <p:nvPr>
            <p:ph type="sldImg"/>
          </p:nvPr>
        </p:nvSpPr>
        <p:spPr>
          <a:xfrm>
            <a:off x="1257300" y="719138"/>
            <a:ext cx="4803775" cy="3602037"/>
          </a:xfrm>
          <a:ln/>
        </p:spPr>
      </p:sp>
      <p:sp>
        <p:nvSpPr>
          <p:cNvPr id="100355" name="Rectangle 3"/>
          <p:cNvSpPr>
            <a:spLocks noGrp="1" noChangeArrowheads="1"/>
          </p:cNvSpPr>
          <p:nvPr>
            <p:ph type="body" idx="1"/>
          </p:nvPr>
        </p:nvSpPr>
        <p:spPr>
          <a:xfrm>
            <a:off x="731838" y="4560888"/>
            <a:ext cx="5851525" cy="43211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CA" altLang="en-US" smtClean="0">
              <a:latin typeface="Arial" panose="020B0604020202020204" pitchFamily="34" charset="0"/>
            </a:endParaRPr>
          </a:p>
        </p:txBody>
      </p:sp>
    </p:spTree>
    <p:extLst>
      <p:ext uri="{BB962C8B-B14F-4D97-AF65-F5344CB8AC3E}">
        <p14:creationId xmlns:p14="http://schemas.microsoft.com/office/powerpoint/2010/main" val="31139212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Rectangle 2"/>
          <p:cNvSpPr>
            <a:spLocks noGrp="1" noRot="1" noChangeAspect="1" noChangeArrowheads="1" noTextEdit="1"/>
          </p:cNvSpPr>
          <p:nvPr>
            <p:ph type="sldImg"/>
          </p:nvPr>
        </p:nvSpPr>
        <p:spPr>
          <a:xfrm>
            <a:off x="1257300" y="719138"/>
            <a:ext cx="4803775" cy="3602037"/>
          </a:xfrm>
          <a:ln/>
        </p:spPr>
      </p:sp>
      <p:sp>
        <p:nvSpPr>
          <p:cNvPr id="101379" name="Rectangle 3"/>
          <p:cNvSpPr>
            <a:spLocks noGrp="1" noChangeArrowheads="1"/>
          </p:cNvSpPr>
          <p:nvPr>
            <p:ph type="body" idx="1"/>
          </p:nvPr>
        </p:nvSpPr>
        <p:spPr>
          <a:xfrm>
            <a:off x="731838" y="4560888"/>
            <a:ext cx="5851525" cy="43211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CA" altLang="en-US" smtClean="0">
              <a:latin typeface="Arial" panose="020B0604020202020204" pitchFamily="34" charset="0"/>
            </a:endParaRPr>
          </a:p>
        </p:txBody>
      </p:sp>
    </p:spTree>
    <p:extLst>
      <p:ext uri="{BB962C8B-B14F-4D97-AF65-F5344CB8AC3E}">
        <p14:creationId xmlns:p14="http://schemas.microsoft.com/office/powerpoint/2010/main" val="404726682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2"/>
          <p:cNvSpPr>
            <a:spLocks noGrp="1" noRot="1" noChangeAspect="1" noChangeArrowheads="1" noTextEdit="1"/>
          </p:cNvSpPr>
          <p:nvPr>
            <p:ph type="sldImg"/>
          </p:nvPr>
        </p:nvSpPr>
        <p:spPr>
          <a:xfrm>
            <a:off x="1257300" y="719138"/>
            <a:ext cx="4803775" cy="3602037"/>
          </a:xfrm>
          <a:ln/>
        </p:spPr>
      </p:sp>
      <p:sp>
        <p:nvSpPr>
          <p:cNvPr id="76803" name="Rectangle 3"/>
          <p:cNvSpPr>
            <a:spLocks noGrp="1" noChangeArrowheads="1"/>
          </p:cNvSpPr>
          <p:nvPr>
            <p:ph type="body" idx="1"/>
          </p:nvPr>
        </p:nvSpPr>
        <p:spPr>
          <a:xfrm>
            <a:off x="731838" y="4560888"/>
            <a:ext cx="5851525" cy="43211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CA" altLang="en-US" smtClean="0">
              <a:latin typeface="Arial" panose="020B0604020202020204" pitchFamily="34" charset="0"/>
            </a:endParaRPr>
          </a:p>
        </p:txBody>
      </p:sp>
    </p:spTree>
    <p:extLst>
      <p:ext uri="{BB962C8B-B14F-4D97-AF65-F5344CB8AC3E}">
        <p14:creationId xmlns:p14="http://schemas.microsoft.com/office/powerpoint/2010/main" val="2774473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2"/>
          <p:cNvSpPr>
            <a:spLocks noGrp="1" noRot="1" noChangeAspect="1" noChangeArrowheads="1" noTextEdit="1"/>
          </p:cNvSpPr>
          <p:nvPr>
            <p:ph type="sldImg"/>
          </p:nvPr>
        </p:nvSpPr>
        <p:spPr>
          <a:xfrm>
            <a:off x="1258888" y="719138"/>
            <a:ext cx="4802187" cy="3600450"/>
          </a:xfrm>
          <a:ln/>
        </p:spPr>
      </p:sp>
      <p:sp>
        <p:nvSpPr>
          <p:cNvPr id="77827" name="Rectangle 3"/>
          <p:cNvSpPr>
            <a:spLocks noGrp="1" noChangeArrowheads="1"/>
          </p:cNvSpPr>
          <p:nvPr>
            <p:ph type="body" idx="1"/>
          </p:nvPr>
        </p:nvSpPr>
        <p:spPr>
          <a:xfrm>
            <a:off x="974725" y="4560888"/>
            <a:ext cx="5365750" cy="43211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6627" tIns="48315" rIns="96627" bIns="48315"/>
          <a:lstStyle/>
          <a:p>
            <a:endParaRPr lang="en-CA" altLang="en-US" smtClean="0">
              <a:latin typeface="Arial" panose="020B0604020202020204" pitchFamily="34" charset="0"/>
            </a:endParaRPr>
          </a:p>
        </p:txBody>
      </p:sp>
    </p:spTree>
    <p:extLst>
      <p:ext uri="{BB962C8B-B14F-4D97-AF65-F5344CB8AC3E}">
        <p14:creationId xmlns:p14="http://schemas.microsoft.com/office/powerpoint/2010/main" val="262014435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2"/>
          <p:cNvSpPr>
            <a:spLocks noGrp="1" noRot="1" noChangeAspect="1" noChangeArrowheads="1" noTextEdit="1"/>
          </p:cNvSpPr>
          <p:nvPr>
            <p:ph type="sldImg"/>
          </p:nvPr>
        </p:nvSpPr>
        <p:spPr>
          <a:ln/>
        </p:spPr>
      </p:sp>
      <p:sp>
        <p:nvSpPr>
          <p:cNvPr id="7885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6627" tIns="48315" rIns="96627" bIns="48315"/>
          <a:lstStyle/>
          <a:p>
            <a:endParaRPr lang="en-CA" altLang="en-US" smtClean="0">
              <a:latin typeface="Arial" panose="020B0604020202020204" pitchFamily="34" charset="0"/>
            </a:endParaRPr>
          </a:p>
        </p:txBody>
      </p:sp>
    </p:spTree>
    <p:extLst>
      <p:ext uri="{BB962C8B-B14F-4D97-AF65-F5344CB8AC3E}">
        <p14:creationId xmlns:p14="http://schemas.microsoft.com/office/powerpoint/2010/main" val="150851921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2"/>
          <p:cNvSpPr>
            <a:spLocks noGrp="1" noRot="1" noChangeAspect="1" noChangeArrowheads="1" noTextEdit="1"/>
          </p:cNvSpPr>
          <p:nvPr>
            <p:ph type="sldImg"/>
          </p:nvPr>
        </p:nvSpPr>
        <p:spPr>
          <a:xfrm>
            <a:off x="1260475" y="720725"/>
            <a:ext cx="4800600" cy="3600450"/>
          </a:xfrm>
          <a:ln/>
        </p:spPr>
      </p:sp>
      <p:sp>
        <p:nvSpPr>
          <p:cNvPr id="7987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6627" tIns="48315" rIns="96627" bIns="48315"/>
          <a:lstStyle/>
          <a:p>
            <a:endParaRPr lang="en-CA" altLang="en-US" smtClean="0">
              <a:latin typeface="Arial" panose="020B0604020202020204" pitchFamily="34" charset="0"/>
            </a:endParaRPr>
          </a:p>
        </p:txBody>
      </p:sp>
    </p:spTree>
    <p:extLst>
      <p:ext uri="{BB962C8B-B14F-4D97-AF65-F5344CB8AC3E}">
        <p14:creationId xmlns:p14="http://schemas.microsoft.com/office/powerpoint/2010/main" val="162850032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2"/>
          <p:cNvSpPr>
            <a:spLocks noGrp="1" noRot="1" noChangeAspect="1" noChangeArrowheads="1" noTextEdit="1"/>
          </p:cNvSpPr>
          <p:nvPr>
            <p:ph type="sldImg"/>
          </p:nvPr>
        </p:nvSpPr>
        <p:spPr>
          <a:ln/>
        </p:spPr>
      </p:sp>
      <p:sp>
        <p:nvSpPr>
          <p:cNvPr id="8089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CA" altLang="en-US" smtClean="0">
              <a:latin typeface="Arial" panose="020B0604020202020204" pitchFamily="34" charset="0"/>
            </a:endParaRPr>
          </a:p>
        </p:txBody>
      </p:sp>
    </p:spTree>
    <p:extLst>
      <p:ext uri="{BB962C8B-B14F-4D97-AF65-F5344CB8AC3E}">
        <p14:creationId xmlns:p14="http://schemas.microsoft.com/office/powerpoint/2010/main" val="339844000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2"/>
          <p:cNvSpPr>
            <a:spLocks noGrp="1" noRot="1" noChangeAspect="1" noChangeArrowheads="1" noTextEdit="1"/>
          </p:cNvSpPr>
          <p:nvPr>
            <p:ph type="sldImg"/>
          </p:nvPr>
        </p:nvSpPr>
        <p:spPr>
          <a:ln/>
        </p:spPr>
      </p:sp>
      <p:sp>
        <p:nvSpPr>
          <p:cNvPr id="8192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CA" altLang="en-US" smtClean="0">
              <a:latin typeface="Arial" panose="020B0604020202020204" pitchFamily="34" charset="0"/>
            </a:endParaRPr>
          </a:p>
        </p:txBody>
      </p:sp>
    </p:spTree>
    <p:extLst>
      <p:ext uri="{BB962C8B-B14F-4D97-AF65-F5344CB8AC3E}">
        <p14:creationId xmlns:p14="http://schemas.microsoft.com/office/powerpoint/2010/main" val="5247125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2"/>
          <p:cNvSpPr>
            <a:spLocks noGrp="1" noRot="1" noChangeAspect="1" noChangeArrowheads="1" noTextEdit="1"/>
          </p:cNvSpPr>
          <p:nvPr>
            <p:ph type="sldImg"/>
          </p:nvPr>
        </p:nvSpPr>
        <p:spPr>
          <a:ln/>
        </p:spPr>
      </p:sp>
      <p:sp>
        <p:nvSpPr>
          <p:cNvPr id="8294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CA" altLang="en-US" smtClean="0">
              <a:latin typeface="Arial" panose="020B0604020202020204" pitchFamily="34" charset="0"/>
            </a:endParaRPr>
          </a:p>
        </p:txBody>
      </p:sp>
    </p:spTree>
    <p:extLst>
      <p:ext uri="{BB962C8B-B14F-4D97-AF65-F5344CB8AC3E}">
        <p14:creationId xmlns:p14="http://schemas.microsoft.com/office/powerpoint/2010/main" val="409307137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2"/>
          <p:cNvSpPr>
            <a:spLocks noGrp="1" noRot="1" noChangeAspect="1" noChangeArrowheads="1" noTextEdit="1"/>
          </p:cNvSpPr>
          <p:nvPr>
            <p:ph type="sldImg"/>
          </p:nvPr>
        </p:nvSpPr>
        <p:spPr>
          <a:ln/>
        </p:spPr>
      </p:sp>
      <p:sp>
        <p:nvSpPr>
          <p:cNvPr id="8397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CA" altLang="en-US" smtClean="0">
              <a:latin typeface="Arial" panose="020B0604020202020204" pitchFamily="34" charset="0"/>
            </a:endParaRPr>
          </a:p>
        </p:txBody>
      </p:sp>
    </p:spTree>
    <p:extLst>
      <p:ext uri="{BB962C8B-B14F-4D97-AF65-F5344CB8AC3E}">
        <p14:creationId xmlns:p14="http://schemas.microsoft.com/office/powerpoint/2010/main" val="243005404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4343277-1CA2-4A66-BD15-AAC3D6AFB59D}" type="datetimeFigureOut">
              <a:rPr lang="en-US" smtClean="0"/>
              <a:t>2/10/2016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pPr>
              <a:defRPr/>
            </a:pPr>
            <a:fld id="{9545A0A3-BFA6-42A2-A956-618B79E8986C}" type="slidenum">
              <a:rPr lang="en-US" smtClean="0"/>
              <a:pPr>
                <a:defRPr/>
              </a:pPr>
              <a:t>‹#›</a:t>
            </a:fld>
            <a:endParaRPr lang="en-US" dirty="0"/>
          </a:p>
        </p:txBody>
      </p:sp>
    </p:spTree>
    <p:extLst>
      <p:ext uri="{BB962C8B-B14F-4D97-AF65-F5344CB8AC3E}">
        <p14:creationId xmlns:p14="http://schemas.microsoft.com/office/powerpoint/2010/main" val="4385445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4343277-1CA2-4A66-BD15-AAC3D6AFB59D}" type="datetimeFigureOut">
              <a:rPr lang="en-US" smtClean="0"/>
              <a:t>2/10/2016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pPr>
              <a:defRPr/>
            </a:pPr>
            <a:fld id="{7609E69F-6AC3-4609-9CF4-9C9BDF6310AE}" type="slidenum">
              <a:rPr lang="en-US" smtClean="0"/>
              <a:pPr>
                <a:defRPr/>
              </a:pPr>
              <a:t>‹#›</a:t>
            </a:fld>
            <a:endParaRPr lang="en-US" dirty="0"/>
          </a:p>
        </p:txBody>
      </p:sp>
    </p:spTree>
    <p:extLst>
      <p:ext uri="{BB962C8B-B14F-4D97-AF65-F5344CB8AC3E}">
        <p14:creationId xmlns:p14="http://schemas.microsoft.com/office/powerpoint/2010/main" val="28651127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4343277-1CA2-4A66-BD15-AAC3D6AFB59D}" type="datetimeFigureOut">
              <a:rPr lang="en-US" smtClean="0"/>
              <a:t>2/10/2016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pPr>
              <a:defRPr/>
            </a:pPr>
            <a:fld id="{FAED8C95-0487-475D-940C-959854CA1151}" type="slidenum">
              <a:rPr lang="en-US" smtClean="0"/>
              <a:pPr>
                <a:defRPr/>
              </a:pPr>
              <a:t>‹#›</a:t>
            </a:fld>
            <a:endParaRPr lang="en-US" dirty="0"/>
          </a:p>
        </p:txBody>
      </p:sp>
    </p:spTree>
    <p:extLst>
      <p:ext uri="{BB962C8B-B14F-4D97-AF65-F5344CB8AC3E}">
        <p14:creationId xmlns:p14="http://schemas.microsoft.com/office/powerpoint/2010/main" val="35486436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4343277-1CA2-4A66-BD15-AAC3D6AFB59D}" type="datetimeFigureOut">
              <a:rPr lang="en-US" smtClean="0"/>
              <a:t>2/10/2016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pPr>
              <a:defRPr/>
            </a:pPr>
            <a:fld id="{92CC8CBE-C9BA-4F99-BB8F-99F2FB97ADCA}" type="slidenum">
              <a:rPr lang="en-US" smtClean="0"/>
              <a:pPr>
                <a:defRPr/>
              </a:pPr>
              <a:t>‹#›</a:t>
            </a:fld>
            <a:endParaRPr lang="en-US" dirty="0"/>
          </a:p>
        </p:txBody>
      </p:sp>
    </p:spTree>
    <p:extLst>
      <p:ext uri="{BB962C8B-B14F-4D97-AF65-F5344CB8AC3E}">
        <p14:creationId xmlns:p14="http://schemas.microsoft.com/office/powerpoint/2010/main" val="29510645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4343277-1CA2-4A66-BD15-AAC3D6AFB59D}" type="datetimeFigureOut">
              <a:rPr lang="en-US" smtClean="0"/>
              <a:t>2/10/2016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pPr>
              <a:defRPr/>
            </a:pPr>
            <a:fld id="{08314117-1848-4012-8B26-6B3A1E3F1008}" type="slidenum">
              <a:rPr lang="en-US" smtClean="0"/>
              <a:pPr>
                <a:defRPr/>
              </a:pPr>
              <a:t>‹#›</a:t>
            </a:fld>
            <a:endParaRPr lang="en-US" dirty="0"/>
          </a:p>
        </p:txBody>
      </p:sp>
    </p:spTree>
    <p:extLst>
      <p:ext uri="{BB962C8B-B14F-4D97-AF65-F5344CB8AC3E}">
        <p14:creationId xmlns:p14="http://schemas.microsoft.com/office/powerpoint/2010/main" val="14087395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4343277-1CA2-4A66-BD15-AAC3D6AFB59D}" type="datetimeFigureOut">
              <a:rPr lang="en-US" smtClean="0"/>
              <a:t>2/10/2016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pPr>
              <a:defRPr/>
            </a:pPr>
            <a:fld id="{B93CAA0C-17D1-4025-970B-DA1B833B492F}" type="slidenum">
              <a:rPr lang="en-US" smtClean="0"/>
              <a:pPr>
                <a:defRPr/>
              </a:pPr>
              <a:t>‹#›</a:t>
            </a:fld>
            <a:endParaRPr lang="en-US" dirty="0"/>
          </a:p>
        </p:txBody>
      </p:sp>
    </p:spTree>
    <p:extLst>
      <p:ext uri="{BB962C8B-B14F-4D97-AF65-F5344CB8AC3E}">
        <p14:creationId xmlns:p14="http://schemas.microsoft.com/office/powerpoint/2010/main" val="36709346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4343277-1CA2-4A66-BD15-AAC3D6AFB59D}" type="datetimeFigureOut">
              <a:rPr lang="en-US" smtClean="0"/>
              <a:t>2/10/2016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pPr>
              <a:defRPr/>
            </a:pPr>
            <a:fld id="{5BFF2C32-8409-4682-9651-83CADA6EFE68}" type="slidenum">
              <a:rPr lang="en-US" smtClean="0"/>
              <a:pPr>
                <a:defRPr/>
              </a:pPr>
              <a:t>‹#›</a:t>
            </a:fld>
            <a:endParaRPr lang="en-US" dirty="0"/>
          </a:p>
        </p:txBody>
      </p:sp>
    </p:spTree>
    <p:extLst>
      <p:ext uri="{BB962C8B-B14F-4D97-AF65-F5344CB8AC3E}">
        <p14:creationId xmlns:p14="http://schemas.microsoft.com/office/powerpoint/2010/main" val="18484277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4343277-1CA2-4A66-BD15-AAC3D6AFB59D}" type="datetimeFigureOut">
              <a:rPr lang="en-US" smtClean="0"/>
              <a:t>2/10/2016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pPr>
              <a:defRPr/>
            </a:pPr>
            <a:fld id="{4B38FC96-1852-47D1-9A0B-BC3258F69970}" type="slidenum">
              <a:rPr lang="en-US" smtClean="0"/>
              <a:pPr>
                <a:defRPr/>
              </a:pPr>
              <a:t>‹#›</a:t>
            </a:fld>
            <a:endParaRPr lang="en-US" dirty="0"/>
          </a:p>
        </p:txBody>
      </p:sp>
    </p:spTree>
    <p:extLst>
      <p:ext uri="{BB962C8B-B14F-4D97-AF65-F5344CB8AC3E}">
        <p14:creationId xmlns:p14="http://schemas.microsoft.com/office/powerpoint/2010/main" val="11844873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4343277-1CA2-4A66-BD15-AAC3D6AFB59D}" type="datetimeFigureOut">
              <a:rPr lang="en-US" smtClean="0"/>
              <a:t>2/10/2016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pPr>
              <a:defRPr/>
            </a:pPr>
            <a:fld id="{66B327D8-23E7-432D-903F-0584F8B3F8A2}" type="slidenum">
              <a:rPr lang="en-US" smtClean="0"/>
              <a:pPr>
                <a:defRPr/>
              </a:pPr>
              <a:t>‹#›</a:t>
            </a:fld>
            <a:endParaRPr lang="en-US" dirty="0"/>
          </a:p>
        </p:txBody>
      </p:sp>
    </p:spTree>
    <p:extLst>
      <p:ext uri="{BB962C8B-B14F-4D97-AF65-F5344CB8AC3E}">
        <p14:creationId xmlns:p14="http://schemas.microsoft.com/office/powerpoint/2010/main" val="30922446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4343277-1CA2-4A66-BD15-AAC3D6AFB59D}" type="datetimeFigureOut">
              <a:rPr lang="en-US" smtClean="0"/>
              <a:t>2/10/2016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pPr>
              <a:defRPr/>
            </a:pPr>
            <a:fld id="{2D58C1BF-76C3-45CE-B7AE-A60600290FFE}" type="slidenum">
              <a:rPr lang="en-US" smtClean="0"/>
              <a:pPr>
                <a:defRPr/>
              </a:pPr>
              <a:t>‹#›</a:t>
            </a:fld>
            <a:endParaRPr lang="en-US" dirty="0"/>
          </a:p>
        </p:txBody>
      </p:sp>
    </p:spTree>
    <p:extLst>
      <p:ext uri="{BB962C8B-B14F-4D97-AF65-F5344CB8AC3E}">
        <p14:creationId xmlns:p14="http://schemas.microsoft.com/office/powerpoint/2010/main" val="16168740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4343277-1CA2-4A66-BD15-AAC3D6AFB59D}" type="datetimeFigureOut">
              <a:rPr lang="en-US" smtClean="0"/>
              <a:t>2/10/2016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pPr>
              <a:defRPr/>
            </a:pPr>
            <a:fld id="{118AD5F9-F057-4DEC-983F-D958B92B336E}" type="slidenum">
              <a:rPr lang="en-US" smtClean="0"/>
              <a:pPr>
                <a:defRPr/>
              </a:pPr>
              <a:t>‹#›</a:t>
            </a:fld>
            <a:endParaRPr lang="en-US" dirty="0"/>
          </a:p>
        </p:txBody>
      </p:sp>
    </p:spTree>
    <p:extLst>
      <p:ext uri="{BB962C8B-B14F-4D97-AF65-F5344CB8AC3E}">
        <p14:creationId xmlns:p14="http://schemas.microsoft.com/office/powerpoint/2010/main" val="4718889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4343277-1CA2-4A66-BD15-AAC3D6AFB59D}" type="datetimeFigureOut">
              <a:rPr lang="en-US" smtClean="0"/>
              <a:t>2/10/2016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07398371-D3EF-44AA-92A6-3AB0C2F560DC}" type="slidenum">
              <a:rPr lang="en-US" smtClean="0"/>
              <a:pPr>
                <a:defRPr/>
              </a:pPr>
              <a:t>‹#›</a:t>
            </a:fld>
            <a:endParaRPr lang="en-US" dirty="0"/>
          </a:p>
        </p:txBody>
      </p:sp>
    </p:spTree>
    <p:extLst>
      <p:ext uri="{BB962C8B-B14F-4D97-AF65-F5344CB8AC3E}">
        <p14:creationId xmlns:p14="http://schemas.microsoft.com/office/powerpoint/2010/main" val="126073349"/>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SAMPLE COURSE TRAINING ON FINANCIAL DERIVATIVES</a:t>
            </a:r>
            <a:endParaRPr lang="en-US" dirty="0"/>
          </a:p>
        </p:txBody>
      </p:sp>
      <p:sp>
        <p:nvSpPr>
          <p:cNvPr id="3" name="Subtitle 2"/>
          <p:cNvSpPr>
            <a:spLocks noGrp="1"/>
          </p:cNvSpPr>
          <p:nvPr>
            <p:ph type="subTitle" idx="1"/>
          </p:nvPr>
        </p:nvSpPr>
        <p:spPr/>
        <p:txBody>
          <a:bodyPr>
            <a:normAutofit fontScale="77500" lnSpcReduction="20000"/>
          </a:bodyPr>
          <a:lstStyle/>
          <a:p>
            <a:r>
              <a:rPr lang="en-US" dirty="0" smtClean="0"/>
              <a:t>THIS ABBREVIATED MATERIAL IS FOR DEMONSTRATION PURPOSES ONLY AND SHOULD NOT BE USED IN ACTUAL TRAINING COURSES. </a:t>
            </a:r>
          </a:p>
          <a:p>
            <a:r>
              <a:rPr lang="en-US" dirty="0" smtClean="0"/>
              <a:t>© 2016, MORNING INVESTMENTS, LLC</a:t>
            </a:r>
            <a:endParaRPr lang="en-US" dirty="0"/>
          </a:p>
        </p:txBody>
      </p:sp>
      <p:sp>
        <p:nvSpPr>
          <p:cNvPr id="4" name="Slide Number Placeholder 3"/>
          <p:cNvSpPr>
            <a:spLocks noGrp="1"/>
          </p:cNvSpPr>
          <p:nvPr>
            <p:ph type="sldNum" sz="quarter" idx="12"/>
          </p:nvPr>
        </p:nvSpPr>
        <p:spPr/>
        <p:txBody>
          <a:bodyPr/>
          <a:lstStyle/>
          <a:p>
            <a:pPr>
              <a:defRPr/>
            </a:pPr>
            <a:fld id="{9545A0A3-BFA6-42A2-A956-618B79E8986C}" type="slidenum">
              <a:rPr lang="en-US" smtClean="0"/>
              <a:pPr>
                <a:defRPr/>
              </a:pPr>
              <a:t>1</a:t>
            </a:fld>
            <a:endParaRPr lang="en-US" dirty="0"/>
          </a:p>
        </p:txBody>
      </p:sp>
    </p:spTree>
    <p:extLst>
      <p:ext uri="{BB962C8B-B14F-4D97-AF65-F5344CB8AC3E}">
        <p14:creationId xmlns:p14="http://schemas.microsoft.com/office/powerpoint/2010/main" val="377036171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p:txBody>
          <a:bodyPr/>
          <a:lstStyle/>
          <a:p>
            <a:r>
              <a:rPr lang="en-US" altLang="en-US" smtClean="0"/>
              <a:t>Put Option</a:t>
            </a:r>
          </a:p>
        </p:txBody>
      </p:sp>
      <p:sp>
        <p:nvSpPr>
          <p:cNvPr id="41987" name="Rectangle 3"/>
          <p:cNvSpPr>
            <a:spLocks noGrp="1" noChangeArrowheads="1"/>
          </p:cNvSpPr>
          <p:nvPr>
            <p:ph idx="1"/>
          </p:nvPr>
        </p:nvSpPr>
        <p:spPr>
          <a:xfrm>
            <a:off x="685800" y="1524000"/>
            <a:ext cx="7772400" cy="4267200"/>
          </a:xfrm>
        </p:spPr>
        <p:txBody>
          <a:bodyPr/>
          <a:lstStyle/>
          <a:p>
            <a:r>
              <a:rPr lang="en-US" altLang="en-US" sz="2400" b="1" smtClean="0"/>
              <a:t>Put option </a:t>
            </a:r>
            <a:r>
              <a:rPr lang="en-US" altLang="en-US" sz="2400" smtClean="0"/>
              <a:t>gives the holder the right but not the obligation to </a:t>
            </a:r>
            <a:r>
              <a:rPr lang="en-US" altLang="en-US" sz="2400" i="1" smtClean="0"/>
              <a:t>sell</a:t>
            </a:r>
            <a:r>
              <a:rPr lang="en-US" altLang="en-US" sz="2400" smtClean="0"/>
              <a:t>  the underlying asset on a future date for a price that is fixed today.</a:t>
            </a:r>
          </a:p>
          <a:p>
            <a:pPr lvl="1"/>
            <a:endParaRPr lang="en-US" altLang="en-US" smtClean="0"/>
          </a:p>
          <a:p>
            <a:endParaRPr lang="en-US" altLang="en-US" smtClean="0"/>
          </a:p>
          <a:p>
            <a:endParaRPr lang="en-US" altLang="en-US" smtClean="0"/>
          </a:p>
          <a:p>
            <a:endParaRPr lang="en-US" altLang="en-US" smtClean="0"/>
          </a:p>
          <a:p>
            <a:endParaRPr lang="en-US" altLang="en-US" smtClean="0"/>
          </a:p>
          <a:p>
            <a:endParaRPr lang="en-US" altLang="en-US" smtClean="0"/>
          </a:p>
          <a:p>
            <a:endParaRPr lang="en-US" altLang="en-US" smtClean="0"/>
          </a:p>
        </p:txBody>
      </p:sp>
      <p:sp>
        <p:nvSpPr>
          <p:cNvPr id="2" name="Slide Number Placeholder 1"/>
          <p:cNvSpPr>
            <a:spLocks noGrp="1"/>
          </p:cNvSpPr>
          <p:nvPr>
            <p:ph type="sldNum" sz="quarter" idx="12"/>
          </p:nvPr>
        </p:nvSpPr>
        <p:spPr/>
        <p:txBody>
          <a:bodyPr/>
          <a:lstStyle/>
          <a:p>
            <a:pPr>
              <a:defRPr/>
            </a:pPr>
            <a:fld id="{92CC8CBE-C9BA-4F99-BB8F-99F2FB97ADCA}" type="slidenum">
              <a:rPr lang="en-US" smtClean="0"/>
              <a:pPr>
                <a:defRPr/>
              </a:pPr>
              <a:t>10</a:t>
            </a:fld>
            <a:endParaRPr lang="en-US" dirty="0"/>
          </a:p>
        </p:txBody>
      </p:sp>
      <p:sp>
        <p:nvSpPr>
          <p:cNvPr id="41988" name="Line 4"/>
          <p:cNvSpPr>
            <a:spLocks noChangeShapeType="1"/>
          </p:cNvSpPr>
          <p:nvPr/>
        </p:nvSpPr>
        <p:spPr bwMode="auto">
          <a:xfrm>
            <a:off x="1176338" y="2978150"/>
            <a:ext cx="0" cy="2676525"/>
          </a:xfrm>
          <a:prstGeom prst="line">
            <a:avLst/>
          </a:prstGeom>
          <a:noFill/>
          <a:ln w="9525">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lIns="92075" tIns="46038" rIns="92075" bIns="46038"/>
          <a:lstStyle/>
          <a:p>
            <a:endParaRPr lang="en-US"/>
          </a:p>
        </p:txBody>
      </p:sp>
      <p:sp>
        <p:nvSpPr>
          <p:cNvPr id="41989" name="Line 5"/>
          <p:cNvSpPr>
            <a:spLocks noChangeShapeType="1"/>
          </p:cNvSpPr>
          <p:nvPr/>
        </p:nvSpPr>
        <p:spPr bwMode="auto">
          <a:xfrm>
            <a:off x="1176338" y="4359275"/>
            <a:ext cx="3054350" cy="0"/>
          </a:xfrm>
          <a:prstGeom prst="line">
            <a:avLst/>
          </a:prstGeom>
          <a:noFill/>
          <a:ln w="9525">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lIns="92075" tIns="46038" rIns="92075" bIns="46038"/>
          <a:lstStyle/>
          <a:p>
            <a:endParaRPr lang="en-US"/>
          </a:p>
        </p:txBody>
      </p:sp>
      <p:sp>
        <p:nvSpPr>
          <p:cNvPr id="41990" name="Line 6"/>
          <p:cNvSpPr>
            <a:spLocks noChangeShapeType="1"/>
          </p:cNvSpPr>
          <p:nvPr/>
        </p:nvSpPr>
        <p:spPr bwMode="auto">
          <a:xfrm flipH="1" flipV="1">
            <a:off x="1258888" y="3063875"/>
            <a:ext cx="1395412" cy="1306513"/>
          </a:xfrm>
          <a:prstGeom prst="line">
            <a:avLst/>
          </a:prstGeom>
          <a:noFill/>
          <a:ln w="38100">
            <a:solidFill>
              <a:srgbClr val="969696"/>
            </a:solidFill>
            <a:round/>
            <a:headEnd type="none" w="sm" len="sm"/>
            <a:tailEnd type="none" w="sm" len="sm"/>
          </a:ln>
          <a:extLst>
            <a:ext uri="{909E8E84-426E-40DD-AFC4-6F175D3DCCD1}">
              <a14:hiddenFill xmlns:a14="http://schemas.microsoft.com/office/drawing/2010/main">
                <a:noFill/>
              </a14:hiddenFill>
            </a:ext>
          </a:extLst>
        </p:spPr>
        <p:txBody>
          <a:bodyPr lIns="92075" tIns="46038" rIns="92075" bIns="46038"/>
          <a:lstStyle/>
          <a:p>
            <a:endParaRPr lang="en-US"/>
          </a:p>
        </p:txBody>
      </p:sp>
      <p:sp>
        <p:nvSpPr>
          <p:cNvPr id="40967" name="Text Box 7"/>
          <p:cNvSpPr txBox="1">
            <a:spLocks noChangeArrowheads="1"/>
          </p:cNvSpPr>
          <p:nvPr/>
        </p:nvSpPr>
        <p:spPr bwMode="auto">
          <a:xfrm>
            <a:off x="1420813" y="5310188"/>
            <a:ext cx="3473450" cy="369887"/>
          </a:xfrm>
          <a:prstGeom prst="rect">
            <a:avLst/>
          </a:prstGeom>
          <a:noFill/>
          <a:ln w="9525">
            <a:noFill/>
            <a:miter lim="800000"/>
            <a:headEnd/>
            <a:tailEnd/>
          </a:ln>
        </p:spPr>
        <p:txBody>
          <a:bodyPr wrap="none" lIns="92075" tIns="46038" rIns="92075" bIns="46038">
            <a:spAutoFit/>
          </a:bodyPr>
          <a:lstStyle/>
          <a:p>
            <a:pPr eaLnBrk="0" hangingPunct="0">
              <a:spcBef>
                <a:spcPct val="20000"/>
              </a:spcBef>
              <a:buClr>
                <a:schemeClr val="tx1"/>
              </a:buClr>
              <a:defRPr/>
            </a:pPr>
            <a:r>
              <a:rPr lang="en-US" sz="1800">
                <a:latin typeface="+mn-lt"/>
              </a:rPr>
              <a:t>S</a:t>
            </a:r>
            <a:r>
              <a:rPr lang="en-US" sz="1800" baseline="-25000">
                <a:latin typeface="+mn-lt"/>
              </a:rPr>
              <a:t>T</a:t>
            </a:r>
            <a:r>
              <a:rPr lang="en-US" sz="1800">
                <a:latin typeface="+mn-lt"/>
              </a:rPr>
              <a:t> = asset price at option expiry</a:t>
            </a:r>
          </a:p>
        </p:txBody>
      </p:sp>
      <p:sp>
        <p:nvSpPr>
          <p:cNvPr id="41992" name="Text Box 8"/>
          <p:cNvSpPr txBox="1">
            <a:spLocks noChangeArrowheads="1"/>
          </p:cNvSpPr>
          <p:nvPr/>
        </p:nvSpPr>
        <p:spPr bwMode="auto">
          <a:xfrm>
            <a:off x="3962400" y="4430713"/>
            <a:ext cx="385763"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lvl1pPr eaLnBrk="0" hangingPunct="0">
              <a:defRPr sz="2400">
                <a:solidFill>
                  <a:schemeClr val="tx1"/>
                </a:solidFill>
                <a:latin typeface="Times New Roman" panose="02020603050405020304" pitchFamily="18" charset="0"/>
                <a:cs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cs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cs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cs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9pPr>
          </a:lstStyle>
          <a:p>
            <a:pPr>
              <a:spcBef>
                <a:spcPct val="20000"/>
              </a:spcBef>
              <a:buClr>
                <a:schemeClr val="tx1"/>
              </a:buClr>
            </a:pPr>
            <a:r>
              <a:rPr lang="en-US" altLang="en-US" sz="2000">
                <a:latin typeface="Calibri" panose="020F0502020204030204" pitchFamily="34" charset="0"/>
              </a:rPr>
              <a:t>S</a:t>
            </a:r>
            <a:r>
              <a:rPr lang="en-US" altLang="en-US" sz="2000" baseline="-25000">
                <a:latin typeface="Calibri" panose="020F0502020204030204" pitchFamily="34" charset="0"/>
              </a:rPr>
              <a:t>T</a:t>
            </a:r>
            <a:endParaRPr lang="en-US" altLang="en-US" sz="2000">
              <a:latin typeface="Calibri" panose="020F0502020204030204" pitchFamily="34" charset="0"/>
            </a:endParaRPr>
          </a:p>
        </p:txBody>
      </p:sp>
      <p:sp>
        <p:nvSpPr>
          <p:cNvPr id="40969" name="Text Box 9"/>
          <p:cNvSpPr txBox="1">
            <a:spLocks noChangeArrowheads="1"/>
          </p:cNvSpPr>
          <p:nvPr/>
        </p:nvSpPr>
        <p:spPr bwMode="auto">
          <a:xfrm>
            <a:off x="381000" y="2895600"/>
            <a:ext cx="812800" cy="369888"/>
          </a:xfrm>
          <a:prstGeom prst="rect">
            <a:avLst/>
          </a:prstGeom>
          <a:noFill/>
          <a:ln w="9525">
            <a:noFill/>
            <a:miter lim="800000"/>
            <a:headEnd/>
            <a:tailEnd/>
          </a:ln>
        </p:spPr>
        <p:txBody>
          <a:bodyPr wrap="none" lIns="92075" tIns="46038" rIns="92075" bIns="46038">
            <a:spAutoFit/>
          </a:bodyPr>
          <a:lstStyle/>
          <a:p>
            <a:pPr eaLnBrk="0" hangingPunct="0">
              <a:spcBef>
                <a:spcPct val="20000"/>
              </a:spcBef>
              <a:buClr>
                <a:schemeClr val="tx1"/>
              </a:buClr>
              <a:defRPr/>
            </a:pPr>
            <a:r>
              <a:rPr lang="en-US" sz="1800" dirty="0">
                <a:latin typeface="+mn-lt"/>
              </a:rPr>
              <a:t>Payoff</a:t>
            </a:r>
          </a:p>
        </p:txBody>
      </p:sp>
      <p:sp>
        <p:nvSpPr>
          <p:cNvPr id="41994" name="Text Box 10"/>
          <p:cNvSpPr txBox="1">
            <a:spLocks noChangeArrowheads="1"/>
          </p:cNvSpPr>
          <p:nvPr/>
        </p:nvSpPr>
        <p:spPr bwMode="auto">
          <a:xfrm>
            <a:off x="2506663" y="4473575"/>
            <a:ext cx="306387"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lvl1pPr eaLnBrk="0" hangingPunct="0">
              <a:defRPr sz="2400">
                <a:solidFill>
                  <a:schemeClr val="tx1"/>
                </a:solidFill>
                <a:latin typeface="Times New Roman" panose="02020603050405020304" pitchFamily="18" charset="0"/>
                <a:cs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cs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cs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cs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9pPr>
          </a:lstStyle>
          <a:p>
            <a:pPr>
              <a:spcBef>
                <a:spcPct val="20000"/>
              </a:spcBef>
              <a:buClr>
                <a:schemeClr val="tx1"/>
              </a:buClr>
            </a:pPr>
            <a:r>
              <a:rPr lang="en-US" altLang="en-US" sz="1800">
                <a:latin typeface="Calibri" panose="020F0502020204030204" pitchFamily="34" charset="0"/>
              </a:rPr>
              <a:t>K</a:t>
            </a:r>
          </a:p>
        </p:txBody>
      </p:sp>
      <p:sp>
        <p:nvSpPr>
          <p:cNvPr id="41995" name="Line 11"/>
          <p:cNvSpPr>
            <a:spLocks noChangeShapeType="1"/>
          </p:cNvSpPr>
          <p:nvPr/>
        </p:nvSpPr>
        <p:spPr bwMode="auto">
          <a:xfrm flipV="1">
            <a:off x="2627313" y="4349750"/>
            <a:ext cx="1439862" cy="9525"/>
          </a:xfrm>
          <a:prstGeom prst="line">
            <a:avLst/>
          </a:prstGeom>
          <a:noFill/>
          <a:ln w="38100">
            <a:solidFill>
              <a:srgbClr val="969696"/>
            </a:solidFill>
            <a:round/>
            <a:headEnd type="none" w="sm" len="sm"/>
            <a:tailEnd type="none" w="sm" len="sm"/>
          </a:ln>
          <a:extLst>
            <a:ext uri="{909E8E84-426E-40DD-AFC4-6F175D3DCCD1}">
              <a14:hiddenFill xmlns:a14="http://schemas.microsoft.com/office/drawing/2010/main">
                <a:noFill/>
              </a14:hiddenFill>
            </a:ext>
          </a:extLst>
        </p:spPr>
        <p:txBody>
          <a:bodyPr lIns="92075" tIns="46038" rIns="92075" bIns="46038"/>
          <a:lstStyle/>
          <a:p>
            <a:endParaRPr lang="en-US"/>
          </a:p>
        </p:txBody>
      </p:sp>
      <p:sp>
        <p:nvSpPr>
          <p:cNvPr id="40972" name="Text Box 12"/>
          <p:cNvSpPr txBox="1">
            <a:spLocks noChangeArrowheads="1"/>
          </p:cNvSpPr>
          <p:nvPr/>
        </p:nvSpPr>
        <p:spPr bwMode="auto">
          <a:xfrm>
            <a:off x="1447800" y="5029200"/>
            <a:ext cx="3382963" cy="369888"/>
          </a:xfrm>
          <a:prstGeom prst="rect">
            <a:avLst/>
          </a:prstGeom>
          <a:noFill/>
          <a:ln w="9525">
            <a:noFill/>
            <a:miter lim="800000"/>
            <a:headEnd/>
            <a:tailEnd/>
          </a:ln>
        </p:spPr>
        <p:txBody>
          <a:bodyPr wrap="none" lIns="92075" tIns="46038" rIns="92075" bIns="46038">
            <a:spAutoFit/>
          </a:bodyPr>
          <a:lstStyle/>
          <a:p>
            <a:pPr eaLnBrk="0" hangingPunct="0">
              <a:spcBef>
                <a:spcPct val="20000"/>
              </a:spcBef>
              <a:buClr>
                <a:schemeClr val="tx1"/>
              </a:buClr>
              <a:defRPr/>
            </a:pPr>
            <a:r>
              <a:rPr lang="en-US" sz="1800" dirty="0">
                <a:latin typeface="+mn-lt"/>
              </a:rPr>
              <a:t>K = exercise price (strike price)</a:t>
            </a:r>
          </a:p>
        </p:txBody>
      </p:sp>
      <p:sp>
        <p:nvSpPr>
          <p:cNvPr id="41997" name="Line 13"/>
          <p:cNvSpPr>
            <a:spLocks noChangeShapeType="1"/>
          </p:cNvSpPr>
          <p:nvPr/>
        </p:nvSpPr>
        <p:spPr bwMode="auto">
          <a:xfrm>
            <a:off x="5121275" y="2978150"/>
            <a:ext cx="0" cy="2676525"/>
          </a:xfrm>
          <a:prstGeom prst="line">
            <a:avLst/>
          </a:prstGeom>
          <a:noFill/>
          <a:ln w="9525">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lIns="92075" tIns="46038" rIns="92075" bIns="46038"/>
          <a:lstStyle/>
          <a:p>
            <a:endParaRPr lang="en-US"/>
          </a:p>
        </p:txBody>
      </p:sp>
      <p:sp>
        <p:nvSpPr>
          <p:cNvPr id="41998" name="Line 14"/>
          <p:cNvSpPr>
            <a:spLocks noChangeShapeType="1"/>
          </p:cNvSpPr>
          <p:nvPr/>
        </p:nvSpPr>
        <p:spPr bwMode="auto">
          <a:xfrm>
            <a:off x="5121275" y="4359275"/>
            <a:ext cx="3054350" cy="0"/>
          </a:xfrm>
          <a:prstGeom prst="line">
            <a:avLst/>
          </a:prstGeom>
          <a:noFill/>
          <a:ln w="9525">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lIns="92075" tIns="46038" rIns="92075" bIns="46038"/>
          <a:lstStyle/>
          <a:p>
            <a:endParaRPr lang="en-US"/>
          </a:p>
        </p:txBody>
      </p:sp>
      <p:sp>
        <p:nvSpPr>
          <p:cNvPr id="41999" name="Line 15"/>
          <p:cNvSpPr>
            <a:spLocks noChangeShapeType="1"/>
          </p:cNvSpPr>
          <p:nvPr/>
        </p:nvSpPr>
        <p:spPr bwMode="auto">
          <a:xfrm flipV="1">
            <a:off x="5264150" y="4348163"/>
            <a:ext cx="1395413" cy="1306512"/>
          </a:xfrm>
          <a:prstGeom prst="line">
            <a:avLst/>
          </a:prstGeom>
          <a:noFill/>
          <a:ln w="38100">
            <a:solidFill>
              <a:srgbClr val="969696"/>
            </a:solidFill>
            <a:round/>
            <a:headEnd type="none" w="sm" len="sm"/>
            <a:tailEnd type="none" w="sm" len="sm"/>
          </a:ln>
          <a:extLst>
            <a:ext uri="{909E8E84-426E-40DD-AFC4-6F175D3DCCD1}">
              <a14:hiddenFill xmlns:a14="http://schemas.microsoft.com/office/drawing/2010/main">
                <a:noFill/>
              </a14:hiddenFill>
            </a:ext>
          </a:extLst>
        </p:spPr>
        <p:txBody>
          <a:bodyPr lIns="92075" tIns="46038" rIns="92075" bIns="46038"/>
          <a:lstStyle/>
          <a:p>
            <a:endParaRPr lang="en-US"/>
          </a:p>
        </p:txBody>
      </p:sp>
      <p:sp>
        <p:nvSpPr>
          <p:cNvPr id="42000" name="Text Box 16"/>
          <p:cNvSpPr txBox="1">
            <a:spLocks noChangeArrowheads="1"/>
          </p:cNvSpPr>
          <p:nvPr/>
        </p:nvSpPr>
        <p:spPr bwMode="auto">
          <a:xfrm>
            <a:off x="7924800" y="4419600"/>
            <a:ext cx="385763"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lvl1pPr eaLnBrk="0" hangingPunct="0">
              <a:defRPr sz="2400">
                <a:solidFill>
                  <a:schemeClr val="tx1"/>
                </a:solidFill>
                <a:latin typeface="Times New Roman" panose="02020603050405020304" pitchFamily="18" charset="0"/>
                <a:cs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cs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cs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cs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9pPr>
          </a:lstStyle>
          <a:p>
            <a:pPr>
              <a:spcBef>
                <a:spcPct val="20000"/>
              </a:spcBef>
              <a:buClr>
                <a:schemeClr val="tx1"/>
              </a:buClr>
            </a:pPr>
            <a:r>
              <a:rPr lang="en-US" altLang="en-US" sz="2000">
                <a:latin typeface="Calibri" panose="020F0502020204030204" pitchFamily="34" charset="0"/>
              </a:rPr>
              <a:t>S</a:t>
            </a:r>
            <a:r>
              <a:rPr lang="en-US" altLang="en-US" sz="2000" baseline="-25000">
                <a:latin typeface="Calibri" panose="020F0502020204030204" pitchFamily="34" charset="0"/>
              </a:rPr>
              <a:t>T</a:t>
            </a:r>
            <a:endParaRPr lang="en-US" altLang="en-US" sz="2000">
              <a:latin typeface="Calibri" panose="020F0502020204030204" pitchFamily="34" charset="0"/>
            </a:endParaRPr>
          </a:p>
        </p:txBody>
      </p:sp>
      <p:sp>
        <p:nvSpPr>
          <p:cNvPr id="40977" name="Text Box 17"/>
          <p:cNvSpPr txBox="1">
            <a:spLocks noChangeArrowheads="1"/>
          </p:cNvSpPr>
          <p:nvPr/>
        </p:nvSpPr>
        <p:spPr bwMode="auto">
          <a:xfrm>
            <a:off x="4343400" y="2895600"/>
            <a:ext cx="812800" cy="369888"/>
          </a:xfrm>
          <a:prstGeom prst="rect">
            <a:avLst/>
          </a:prstGeom>
          <a:noFill/>
          <a:ln w="9525">
            <a:noFill/>
            <a:miter lim="800000"/>
            <a:headEnd/>
            <a:tailEnd/>
          </a:ln>
        </p:spPr>
        <p:txBody>
          <a:bodyPr wrap="none" lIns="92075" tIns="46038" rIns="92075" bIns="46038">
            <a:spAutoFit/>
          </a:bodyPr>
          <a:lstStyle/>
          <a:p>
            <a:pPr eaLnBrk="0" hangingPunct="0">
              <a:spcBef>
                <a:spcPct val="20000"/>
              </a:spcBef>
              <a:buClr>
                <a:schemeClr val="tx1"/>
              </a:buClr>
              <a:defRPr/>
            </a:pPr>
            <a:r>
              <a:rPr lang="en-US" sz="1800" dirty="0">
                <a:latin typeface="+mn-lt"/>
              </a:rPr>
              <a:t>Payoff</a:t>
            </a:r>
          </a:p>
        </p:txBody>
      </p:sp>
      <p:sp>
        <p:nvSpPr>
          <p:cNvPr id="42002" name="Text Box 18"/>
          <p:cNvSpPr txBox="1">
            <a:spLocks noChangeArrowheads="1"/>
          </p:cNvSpPr>
          <p:nvPr/>
        </p:nvSpPr>
        <p:spPr bwMode="auto">
          <a:xfrm>
            <a:off x="6432550" y="4473575"/>
            <a:ext cx="319088"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lvl1pPr eaLnBrk="0" hangingPunct="0">
              <a:defRPr sz="2400">
                <a:solidFill>
                  <a:schemeClr val="tx1"/>
                </a:solidFill>
                <a:latin typeface="Times New Roman" panose="02020603050405020304" pitchFamily="18" charset="0"/>
                <a:cs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cs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cs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cs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9pPr>
          </a:lstStyle>
          <a:p>
            <a:pPr>
              <a:spcBef>
                <a:spcPct val="20000"/>
              </a:spcBef>
              <a:buClr>
                <a:schemeClr val="tx1"/>
              </a:buClr>
            </a:pPr>
            <a:r>
              <a:rPr lang="en-US" altLang="en-US" sz="2000">
                <a:latin typeface="Calibri" panose="020F0502020204030204" pitchFamily="34" charset="0"/>
              </a:rPr>
              <a:t>K</a:t>
            </a:r>
          </a:p>
        </p:txBody>
      </p:sp>
      <p:sp>
        <p:nvSpPr>
          <p:cNvPr id="42003" name="Line 19"/>
          <p:cNvSpPr>
            <a:spLocks noChangeShapeType="1"/>
          </p:cNvSpPr>
          <p:nvPr/>
        </p:nvSpPr>
        <p:spPr bwMode="auto">
          <a:xfrm flipV="1">
            <a:off x="6634163" y="4349750"/>
            <a:ext cx="1466850" cy="9525"/>
          </a:xfrm>
          <a:prstGeom prst="line">
            <a:avLst/>
          </a:prstGeom>
          <a:noFill/>
          <a:ln w="38100">
            <a:solidFill>
              <a:srgbClr val="969696"/>
            </a:solidFill>
            <a:round/>
            <a:headEnd type="none" w="sm" len="sm"/>
            <a:tailEnd type="none" w="sm" len="sm"/>
          </a:ln>
          <a:extLst>
            <a:ext uri="{909E8E84-426E-40DD-AFC4-6F175D3DCCD1}">
              <a14:hiddenFill xmlns:a14="http://schemas.microsoft.com/office/drawing/2010/main">
                <a:noFill/>
              </a14:hiddenFill>
            </a:ext>
          </a:extLst>
        </p:spPr>
        <p:txBody>
          <a:bodyPr lIns="92075" tIns="46038" rIns="92075" bIns="46038"/>
          <a:lstStyle/>
          <a:p>
            <a:endParaRPr lang="en-US"/>
          </a:p>
        </p:txBody>
      </p:sp>
      <p:sp>
        <p:nvSpPr>
          <p:cNvPr id="40980" name="Text Box 20"/>
          <p:cNvSpPr txBox="1">
            <a:spLocks noChangeArrowheads="1"/>
          </p:cNvSpPr>
          <p:nvPr/>
        </p:nvSpPr>
        <p:spPr bwMode="auto">
          <a:xfrm>
            <a:off x="2143125" y="2895600"/>
            <a:ext cx="1087438" cy="369888"/>
          </a:xfrm>
          <a:prstGeom prst="rect">
            <a:avLst/>
          </a:prstGeom>
          <a:noFill/>
          <a:ln w="9525">
            <a:noFill/>
            <a:miter lim="800000"/>
            <a:headEnd/>
            <a:tailEnd/>
          </a:ln>
        </p:spPr>
        <p:txBody>
          <a:bodyPr wrap="none" lIns="92075" tIns="46038" rIns="92075" bIns="46038">
            <a:spAutoFit/>
          </a:bodyPr>
          <a:lstStyle/>
          <a:p>
            <a:pPr eaLnBrk="0" hangingPunct="0">
              <a:spcBef>
                <a:spcPct val="20000"/>
              </a:spcBef>
              <a:buClr>
                <a:schemeClr val="tx1"/>
              </a:buClr>
              <a:defRPr/>
            </a:pPr>
            <a:r>
              <a:rPr lang="en-US" sz="1800">
                <a:latin typeface="+mn-lt"/>
              </a:rPr>
              <a:t>Long Put</a:t>
            </a:r>
          </a:p>
        </p:txBody>
      </p:sp>
      <p:sp>
        <p:nvSpPr>
          <p:cNvPr id="40981" name="Text Box 21"/>
          <p:cNvSpPr txBox="1">
            <a:spLocks noChangeArrowheads="1"/>
          </p:cNvSpPr>
          <p:nvPr/>
        </p:nvSpPr>
        <p:spPr bwMode="auto">
          <a:xfrm>
            <a:off x="6149975" y="2895600"/>
            <a:ext cx="1131888" cy="369888"/>
          </a:xfrm>
          <a:prstGeom prst="rect">
            <a:avLst/>
          </a:prstGeom>
          <a:noFill/>
          <a:ln w="9525">
            <a:noFill/>
            <a:miter lim="800000"/>
            <a:headEnd/>
            <a:tailEnd/>
          </a:ln>
        </p:spPr>
        <p:txBody>
          <a:bodyPr wrap="none" lIns="92075" tIns="46038" rIns="92075" bIns="46038">
            <a:spAutoFit/>
          </a:bodyPr>
          <a:lstStyle/>
          <a:p>
            <a:pPr eaLnBrk="0" hangingPunct="0">
              <a:spcBef>
                <a:spcPct val="20000"/>
              </a:spcBef>
              <a:buClr>
                <a:schemeClr val="tx1"/>
              </a:buClr>
              <a:defRPr/>
            </a:pPr>
            <a:r>
              <a:rPr lang="en-US" sz="1800">
                <a:latin typeface="+mn-lt"/>
              </a:rPr>
              <a:t>Short Put</a:t>
            </a:r>
          </a:p>
        </p:txBody>
      </p:sp>
    </p:spTree>
    <p:extLst>
      <p:ext uri="{BB962C8B-B14F-4D97-AF65-F5344CB8AC3E}">
        <p14:creationId xmlns:p14="http://schemas.microsoft.com/office/powerpoint/2010/main" val="732449797"/>
      </p:ext>
    </p:extLst>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Line 9"/>
          <p:cNvSpPr>
            <a:spLocks noChangeShapeType="1"/>
          </p:cNvSpPr>
          <p:nvPr/>
        </p:nvSpPr>
        <p:spPr bwMode="auto">
          <a:xfrm>
            <a:off x="2860675" y="4410075"/>
            <a:ext cx="3054350" cy="0"/>
          </a:xfrm>
          <a:prstGeom prst="line">
            <a:avLst/>
          </a:prstGeom>
          <a:noFill/>
          <a:ln w="9525">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lIns="92075" tIns="46038" rIns="92075" bIns="46038"/>
          <a:lstStyle/>
          <a:p>
            <a:endParaRPr lang="en-US"/>
          </a:p>
        </p:txBody>
      </p:sp>
      <p:sp>
        <p:nvSpPr>
          <p:cNvPr id="43011" name="Rectangle 2"/>
          <p:cNvSpPr>
            <a:spLocks noGrp="1" noChangeArrowheads="1"/>
          </p:cNvSpPr>
          <p:nvPr>
            <p:ph type="title"/>
          </p:nvPr>
        </p:nvSpPr>
        <p:spPr/>
        <p:txBody>
          <a:bodyPr/>
          <a:lstStyle/>
          <a:p>
            <a:r>
              <a:rPr lang="en-US" altLang="en-US" smtClean="0"/>
              <a:t>Put-Call Parity</a:t>
            </a:r>
          </a:p>
        </p:txBody>
      </p:sp>
      <p:sp>
        <p:nvSpPr>
          <p:cNvPr id="43012" name="Rectangle 3"/>
          <p:cNvSpPr>
            <a:spLocks noGrp="1" noChangeArrowheads="1"/>
          </p:cNvSpPr>
          <p:nvPr>
            <p:ph idx="1"/>
          </p:nvPr>
        </p:nvSpPr>
        <p:spPr>
          <a:xfrm>
            <a:off x="685800" y="1447800"/>
            <a:ext cx="7772400" cy="4267200"/>
          </a:xfrm>
        </p:spPr>
        <p:txBody>
          <a:bodyPr/>
          <a:lstStyle/>
          <a:p>
            <a:r>
              <a:rPr lang="en-US" altLang="en-US" sz="2400" smtClean="0"/>
              <a:t>Being long a call option and short a put option on the same asset with the same expiry date and exercise price is equivalent to being long a forward contract. This is </a:t>
            </a:r>
            <a:r>
              <a:rPr lang="en-US" altLang="en-US" sz="2400" b="1" smtClean="0"/>
              <a:t>put-call parity</a:t>
            </a:r>
            <a:r>
              <a:rPr lang="en-US" altLang="en-US" sz="2400" i="1" smtClean="0"/>
              <a:t>.</a:t>
            </a:r>
          </a:p>
          <a:p>
            <a:pPr>
              <a:buFontTx/>
              <a:buNone/>
            </a:pPr>
            <a:endParaRPr lang="en-US" altLang="en-US" smtClean="0"/>
          </a:p>
          <a:p>
            <a:endParaRPr lang="en-US" altLang="en-US" smtClean="0"/>
          </a:p>
          <a:p>
            <a:endParaRPr lang="en-US" altLang="en-US" smtClean="0"/>
          </a:p>
          <a:p>
            <a:endParaRPr lang="en-US" altLang="en-US" smtClean="0"/>
          </a:p>
          <a:p>
            <a:endParaRPr lang="en-US" altLang="en-US" smtClean="0"/>
          </a:p>
          <a:p>
            <a:endParaRPr lang="en-US" altLang="en-US" smtClean="0"/>
          </a:p>
        </p:txBody>
      </p:sp>
      <p:sp>
        <p:nvSpPr>
          <p:cNvPr id="2" name="Slide Number Placeholder 1"/>
          <p:cNvSpPr>
            <a:spLocks noGrp="1"/>
          </p:cNvSpPr>
          <p:nvPr>
            <p:ph type="sldNum" sz="quarter" idx="12"/>
          </p:nvPr>
        </p:nvSpPr>
        <p:spPr/>
        <p:txBody>
          <a:bodyPr/>
          <a:lstStyle/>
          <a:p>
            <a:pPr>
              <a:defRPr/>
            </a:pPr>
            <a:fld id="{92CC8CBE-C9BA-4F99-BB8F-99F2FB97ADCA}" type="slidenum">
              <a:rPr lang="en-US" smtClean="0"/>
              <a:pPr>
                <a:defRPr/>
              </a:pPr>
              <a:t>11</a:t>
            </a:fld>
            <a:endParaRPr lang="en-US" dirty="0"/>
          </a:p>
        </p:txBody>
      </p:sp>
      <p:sp>
        <p:nvSpPr>
          <p:cNvPr id="43013" name="Line 4"/>
          <p:cNvSpPr>
            <a:spLocks noChangeShapeType="1"/>
          </p:cNvSpPr>
          <p:nvPr/>
        </p:nvSpPr>
        <p:spPr bwMode="auto">
          <a:xfrm flipV="1">
            <a:off x="4445000" y="3113088"/>
            <a:ext cx="1395413" cy="1306512"/>
          </a:xfrm>
          <a:prstGeom prst="line">
            <a:avLst/>
          </a:prstGeom>
          <a:noFill/>
          <a:ln w="38100">
            <a:solidFill>
              <a:srgbClr val="969696"/>
            </a:solidFill>
            <a:round/>
            <a:headEnd type="none" w="sm" len="sm"/>
            <a:tailEnd type="none" w="sm" len="sm"/>
          </a:ln>
          <a:extLst>
            <a:ext uri="{909E8E84-426E-40DD-AFC4-6F175D3DCCD1}">
              <a14:hiddenFill xmlns:a14="http://schemas.microsoft.com/office/drawing/2010/main">
                <a:noFill/>
              </a14:hiddenFill>
            </a:ext>
          </a:extLst>
        </p:spPr>
        <p:txBody>
          <a:bodyPr lIns="92075" tIns="46038" rIns="92075" bIns="46038"/>
          <a:lstStyle/>
          <a:p>
            <a:endParaRPr lang="en-US"/>
          </a:p>
        </p:txBody>
      </p:sp>
      <p:sp>
        <p:nvSpPr>
          <p:cNvPr id="43014" name="Text Box 5"/>
          <p:cNvSpPr txBox="1">
            <a:spLocks noChangeArrowheads="1"/>
          </p:cNvSpPr>
          <p:nvPr/>
        </p:nvSpPr>
        <p:spPr bwMode="auto">
          <a:xfrm>
            <a:off x="3908425" y="5387975"/>
            <a:ext cx="3121025"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lvl1pPr eaLnBrk="0" hangingPunct="0">
              <a:defRPr sz="2400">
                <a:solidFill>
                  <a:schemeClr val="tx1"/>
                </a:solidFill>
                <a:latin typeface="Times New Roman" panose="02020603050405020304" pitchFamily="18" charset="0"/>
                <a:cs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cs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cs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cs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9pPr>
          </a:lstStyle>
          <a:p>
            <a:pPr>
              <a:spcBef>
                <a:spcPct val="20000"/>
              </a:spcBef>
              <a:buClr>
                <a:schemeClr val="tx1"/>
              </a:buClr>
            </a:pPr>
            <a:r>
              <a:rPr lang="en-US" altLang="en-US" sz="1800">
                <a:latin typeface="Calibri" panose="020F0502020204030204" pitchFamily="34" charset="0"/>
              </a:rPr>
              <a:t>S</a:t>
            </a:r>
            <a:r>
              <a:rPr lang="en-US" altLang="en-US" sz="1800" baseline="-25000">
                <a:latin typeface="Calibri" panose="020F0502020204030204" pitchFamily="34" charset="0"/>
              </a:rPr>
              <a:t>T</a:t>
            </a:r>
            <a:r>
              <a:rPr lang="en-US" altLang="en-US" sz="1800">
                <a:latin typeface="Calibri" panose="020F0502020204030204" pitchFamily="34" charset="0"/>
              </a:rPr>
              <a:t> = asset price at option expiry</a:t>
            </a:r>
          </a:p>
        </p:txBody>
      </p:sp>
      <p:sp>
        <p:nvSpPr>
          <p:cNvPr id="43015" name="Line 6"/>
          <p:cNvSpPr>
            <a:spLocks noChangeShapeType="1"/>
          </p:cNvSpPr>
          <p:nvPr/>
        </p:nvSpPr>
        <p:spPr bwMode="auto">
          <a:xfrm flipV="1">
            <a:off x="2959100" y="4400550"/>
            <a:ext cx="1439863" cy="9525"/>
          </a:xfrm>
          <a:prstGeom prst="line">
            <a:avLst/>
          </a:prstGeom>
          <a:noFill/>
          <a:ln w="38100">
            <a:solidFill>
              <a:srgbClr val="969696"/>
            </a:solidFill>
            <a:round/>
            <a:headEnd type="none" w="sm" len="sm"/>
            <a:tailEnd type="none" w="sm" len="sm"/>
          </a:ln>
          <a:extLst>
            <a:ext uri="{909E8E84-426E-40DD-AFC4-6F175D3DCCD1}">
              <a14:hiddenFill xmlns:a14="http://schemas.microsoft.com/office/drawing/2010/main">
                <a:noFill/>
              </a14:hiddenFill>
            </a:ext>
          </a:extLst>
        </p:spPr>
        <p:txBody>
          <a:bodyPr lIns="92075" tIns="46038" rIns="92075" bIns="46038"/>
          <a:lstStyle/>
          <a:p>
            <a:endParaRPr lang="en-US"/>
          </a:p>
        </p:txBody>
      </p:sp>
      <p:sp>
        <p:nvSpPr>
          <p:cNvPr id="43016" name="Text Box 7"/>
          <p:cNvSpPr txBox="1">
            <a:spLocks noChangeArrowheads="1"/>
          </p:cNvSpPr>
          <p:nvPr/>
        </p:nvSpPr>
        <p:spPr bwMode="auto">
          <a:xfrm>
            <a:off x="3927475" y="5106988"/>
            <a:ext cx="3025775"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lvl1pPr eaLnBrk="0" hangingPunct="0">
              <a:defRPr sz="2400">
                <a:solidFill>
                  <a:schemeClr val="tx1"/>
                </a:solidFill>
                <a:latin typeface="Times New Roman" panose="02020603050405020304" pitchFamily="18" charset="0"/>
                <a:cs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cs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cs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cs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9pPr>
          </a:lstStyle>
          <a:p>
            <a:pPr>
              <a:spcBef>
                <a:spcPct val="20000"/>
              </a:spcBef>
              <a:buClr>
                <a:schemeClr val="tx1"/>
              </a:buClr>
            </a:pPr>
            <a:r>
              <a:rPr lang="en-US" altLang="en-US" sz="1800">
                <a:latin typeface="Calibri" panose="020F0502020204030204" pitchFamily="34" charset="0"/>
              </a:rPr>
              <a:t>K = exercise price (strike price)</a:t>
            </a:r>
          </a:p>
        </p:txBody>
      </p:sp>
      <p:sp>
        <p:nvSpPr>
          <p:cNvPr id="43017" name="Line 8"/>
          <p:cNvSpPr>
            <a:spLocks noChangeShapeType="1"/>
          </p:cNvSpPr>
          <p:nvPr/>
        </p:nvSpPr>
        <p:spPr bwMode="auto">
          <a:xfrm>
            <a:off x="2860675" y="3028950"/>
            <a:ext cx="0" cy="2676525"/>
          </a:xfrm>
          <a:prstGeom prst="line">
            <a:avLst/>
          </a:prstGeom>
          <a:noFill/>
          <a:ln w="9525">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lIns="92075" tIns="46038" rIns="92075" bIns="46038"/>
          <a:lstStyle/>
          <a:p>
            <a:endParaRPr lang="en-US"/>
          </a:p>
        </p:txBody>
      </p:sp>
      <p:sp>
        <p:nvSpPr>
          <p:cNvPr id="43018" name="Line 10"/>
          <p:cNvSpPr>
            <a:spLocks noChangeShapeType="1"/>
          </p:cNvSpPr>
          <p:nvPr/>
        </p:nvSpPr>
        <p:spPr bwMode="auto">
          <a:xfrm flipV="1">
            <a:off x="2932113" y="4398963"/>
            <a:ext cx="1395412" cy="1306512"/>
          </a:xfrm>
          <a:prstGeom prst="line">
            <a:avLst/>
          </a:prstGeom>
          <a:noFill/>
          <a:ln w="38100">
            <a:solidFill>
              <a:srgbClr val="969696"/>
            </a:solidFill>
            <a:round/>
            <a:headEnd type="none" w="sm" len="sm"/>
            <a:tailEnd type="none" w="sm" len="sm"/>
          </a:ln>
          <a:extLst>
            <a:ext uri="{909E8E84-426E-40DD-AFC4-6F175D3DCCD1}">
              <a14:hiddenFill xmlns:a14="http://schemas.microsoft.com/office/drawing/2010/main">
                <a:noFill/>
              </a14:hiddenFill>
            </a:ext>
          </a:extLst>
        </p:spPr>
        <p:txBody>
          <a:bodyPr lIns="92075" tIns="46038" rIns="92075" bIns="46038"/>
          <a:lstStyle/>
          <a:p>
            <a:endParaRPr lang="en-US"/>
          </a:p>
        </p:txBody>
      </p:sp>
      <p:sp>
        <p:nvSpPr>
          <p:cNvPr id="43019" name="Text Box 11"/>
          <p:cNvSpPr txBox="1">
            <a:spLocks noChangeArrowheads="1"/>
          </p:cNvSpPr>
          <p:nvPr/>
        </p:nvSpPr>
        <p:spPr bwMode="auto">
          <a:xfrm>
            <a:off x="5695950" y="4530725"/>
            <a:ext cx="365125"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lvl1pPr eaLnBrk="0" hangingPunct="0">
              <a:defRPr sz="2400">
                <a:solidFill>
                  <a:schemeClr val="tx1"/>
                </a:solidFill>
                <a:latin typeface="Times New Roman" panose="02020603050405020304" pitchFamily="18" charset="0"/>
                <a:cs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cs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cs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cs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9pPr>
          </a:lstStyle>
          <a:p>
            <a:pPr>
              <a:spcBef>
                <a:spcPct val="20000"/>
              </a:spcBef>
              <a:buClr>
                <a:schemeClr val="tx1"/>
              </a:buClr>
            </a:pPr>
            <a:r>
              <a:rPr lang="en-US" altLang="en-US" sz="1800">
                <a:latin typeface="Calibri" panose="020F0502020204030204" pitchFamily="34" charset="0"/>
              </a:rPr>
              <a:t>S</a:t>
            </a:r>
            <a:r>
              <a:rPr lang="en-US" altLang="en-US" sz="1800" baseline="-25000">
                <a:latin typeface="Calibri" panose="020F0502020204030204" pitchFamily="34" charset="0"/>
              </a:rPr>
              <a:t>T</a:t>
            </a:r>
            <a:endParaRPr lang="en-US" altLang="en-US" sz="1800">
              <a:latin typeface="Calibri" panose="020F0502020204030204" pitchFamily="34" charset="0"/>
            </a:endParaRPr>
          </a:p>
        </p:txBody>
      </p:sp>
      <p:sp>
        <p:nvSpPr>
          <p:cNvPr id="43020" name="Text Box 12"/>
          <p:cNvSpPr txBox="1">
            <a:spLocks noChangeArrowheads="1"/>
          </p:cNvSpPr>
          <p:nvPr/>
        </p:nvSpPr>
        <p:spPr bwMode="auto">
          <a:xfrm>
            <a:off x="2105025" y="2940050"/>
            <a:ext cx="76835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lvl1pPr eaLnBrk="0" hangingPunct="0">
              <a:defRPr sz="2400">
                <a:solidFill>
                  <a:schemeClr val="tx1"/>
                </a:solidFill>
                <a:latin typeface="Times New Roman" panose="02020603050405020304" pitchFamily="18" charset="0"/>
                <a:cs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cs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cs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cs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9pPr>
          </a:lstStyle>
          <a:p>
            <a:pPr>
              <a:spcBef>
                <a:spcPct val="20000"/>
              </a:spcBef>
              <a:buClr>
                <a:schemeClr val="tx1"/>
              </a:buClr>
            </a:pPr>
            <a:r>
              <a:rPr lang="en-US" altLang="en-US" sz="1800">
                <a:latin typeface="Calibri" panose="020F0502020204030204" pitchFamily="34" charset="0"/>
              </a:rPr>
              <a:t>Payoff</a:t>
            </a:r>
          </a:p>
        </p:txBody>
      </p:sp>
      <p:sp>
        <p:nvSpPr>
          <p:cNvPr id="43021" name="Text Box 13"/>
          <p:cNvSpPr txBox="1">
            <a:spLocks noChangeArrowheads="1"/>
          </p:cNvSpPr>
          <p:nvPr/>
        </p:nvSpPr>
        <p:spPr bwMode="auto">
          <a:xfrm>
            <a:off x="4205288" y="4524375"/>
            <a:ext cx="306387"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lvl1pPr eaLnBrk="0" hangingPunct="0">
              <a:defRPr sz="2400">
                <a:solidFill>
                  <a:schemeClr val="tx1"/>
                </a:solidFill>
                <a:latin typeface="Times New Roman" panose="02020603050405020304" pitchFamily="18" charset="0"/>
                <a:cs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cs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cs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cs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9pPr>
          </a:lstStyle>
          <a:p>
            <a:pPr>
              <a:spcBef>
                <a:spcPct val="20000"/>
              </a:spcBef>
              <a:buClr>
                <a:schemeClr val="tx1"/>
              </a:buClr>
            </a:pPr>
            <a:r>
              <a:rPr lang="en-US" altLang="en-US" sz="1800">
                <a:latin typeface="Calibri" panose="020F0502020204030204" pitchFamily="34" charset="0"/>
              </a:rPr>
              <a:t>K</a:t>
            </a:r>
          </a:p>
        </p:txBody>
      </p:sp>
      <p:sp>
        <p:nvSpPr>
          <p:cNvPr id="43022" name="Line 14"/>
          <p:cNvSpPr>
            <a:spLocks noChangeShapeType="1"/>
          </p:cNvSpPr>
          <p:nvPr/>
        </p:nvSpPr>
        <p:spPr bwMode="auto">
          <a:xfrm flipV="1">
            <a:off x="4373563" y="4400550"/>
            <a:ext cx="1466850" cy="9525"/>
          </a:xfrm>
          <a:prstGeom prst="line">
            <a:avLst/>
          </a:prstGeom>
          <a:noFill/>
          <a:ln w="38100">
            <a:solidFill>
              <a:srgbClr val="969696"/>
            </a:solidFill>
            <a:round/>
            <a:headEnd type="none" w="sm" len="sm"/>
            <a:tailEnd type="none" w="sm" len="sm"/>
          </a:ln>
          <a:extLst>
            <a:ext uri="{909E8E84-426E-40DD-AFC4-6F175D3DCCD1}">
              <a14:hiddenFill xmlns:a14="http://schemas.microsoft.com/office/drawing/2010/main">
                <a:noFill/>
              </a14:hiddenFill>
            </a:ext>
          </a:extLst>
        </p:spPr>
        <p:txBody>
          <a:bodyPr lIns="92075" tIns="46038" rIns="92075" bIns="46038"/>
          <a:lstStyle/>
          <a:p>
            <a:endParaRPr lang="en-US"/>
          </a:p>
        </p:txBody>
      </p:sp>
      <p:sp>
        <p:nvSpPr>
          <p:cNvPr id="43023" name="Line 15"/>
          <p:cNvSpPr>
            <a:spLocks noChangeShapeType="1"/>
          </p:cNvSpPr>
          <p:nvPr/>
        </p:nvSpPr>
        <p:spPr bwMode="auto">
          <a:xfrm flipV="1">
            <a:off x="4371975" y="3113088"/>
            <a:ext cx="1395413" cy="1306512"/>
          </a:xfrm>
          <a:prstGeom prst="line">
            <a:avLst/>
          </a:prstGeom>
          <a:noFill/>
          <a:ln w="38100">
            <a:solidFill>
              <a:schemeClr val="tx1"/>
            </a:solidFill>
            <a:prstDash val="sysDash"/>
            <a:round/>
            <a:headEnd type="none" w="sm" len="sm"/>
            <a:tailEnd type="none" w="sm" len="sm"/>
          </a:ln>
          <a:extLst>
            <a:ext uri="{909E8E84-426E-40DD-AFC4-6F175D3DCCD1}">
              <a14:hiddenFill xmlns:a14="http://schemas.microsoft.com/office/drawing/2010/main">
                <a:noFill/>
              </a14:hiddenFill>
            </a:ext>
          </a:extLst>
        </p:spPr>
        <p:txBody>
          <a:bodyPr lIns="92075" tIns="46038" rIns="92075" bIns="46038"/>
          <a:lstStyle/>
          <a:p>
            <a:endParaRPr lang="en-US"/>
          </a:p>
        </p:txBody>
      </p:sp>
      <p:sp>
        <p:nvSpPr>
          <p:cNvPr id="43024" name="Line 16"/>
          <p:cNvSpPr>
            <a:spLocks noChangeShapeType="1"/>
          </p:cNvSpPr>
          <p:nvPr/>
        </p:nvSpPr>
        <p:spPr bwMode="auto">
          <a:xfrm flipV="1">
            <a:off x="3003550" y="4408488"/>
            <a:ext cx="1395413" cy="1306512"/>
          </a:xfrm>
          <a:prstGeom prst="line">
            <a:avLst/>
          </a:prstGeom>
          <a:noFill/>
          <a:ln w="38100">
            <a:solidFill>
              <a:schemeClr val="tx1"/>
            </a:solidFill>
            <a:prstDash val="sysDash"/>
            <a:round/>
            <a:headEnd type="none" w="sm" len="sm"/>
            <a:tailEnd type="none" w="sm" len="sm"/>
          </a:ln>
          <a:extLst>
            <a:ext uri="{909E8E84-426E-40DD-AFC4-6F175D3DCCD1}">
              <a14:hiddenFill xmlns:a14="http://schemas.microsoft.com/office/drawing/2010/main">
                <a:noFill/>
              </a14:hiddenFill>
            </a:ext>
          </a:extLst>
        </p:spPr>
        <p:txBody>
          <a:bodyPr lIns="92075" tIns="46038" rIns="92075" bIns="46038"/>
          <a:lstStyle/>
          <a:p>
            <a:endParaRPr lang="en-US"/>
          </a:p>
        </p:txBody>
      </p:sp>
    </p:spTree>
    <p:extLst>
      <p:ext uri="{BB962C8B-B14F-4D97-AF65-F5344CB8AC3E}">
        <p14:creationId xmlns:p14="http://schemas.microsoft.com/office/powerpoint/2010/main" val="2734036699"/>
      </p:ext>
    </p:extLst>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a:xfrm>
            <a:off x="685800" y="76200"/>
            <a:ext cx="7772400" cy="1143000"/>
          </a:xfrm>
        </p:spPr>
        <p:txBody>
          <a:bodyPr/>
          <a:lstStyle/>
          <a:p>
            <a:r>
              <a:rPr lang="en-US" altLang="en-US" dirty="0" smtClean="0"/>
              <a:t>Option Premium</a:t>
            </a:r>
          </a:p>
        </p:txBody>
      </p:sp>
      <p:sp>
        <p:nvSpPr>
          <p:cNvPr id="44035" name="Rectangle 3"/>
          <p:cNvSpPr>
            <a:spLocks noGrp="1" noChangeArrowheads="1"/>
          </p:cNvSpPr>
          <p:nvPr>
            <p:ph idx="1"/>
          </p:nvPr>
        </p:nvSpPr>
        <p:spPr>
          <a:xfrm>
            <a:off x="198438" y="1143000"/>
            <a:ext cx="8747124" cy="4953000"/>
          </a:xfrm>
        </p:spPr>
        <p:txBody>
          <a:bodyPr/>
          <a:lstStyle/>
          <a:p>
            <a:r>
              <a:rPr lang="en-US" altLang="en-US" sz="2300" dirty="0" smtClean="0"/>
              <a:t>Option holder has right but not obligation to forward position.</a:t>
            </a:r>
          </a:p>
          <a:p>
            <a:r>
              <a:rPr lang="en-US" altLang="en-US" sz="2300" dirty="0" smtClean="0"/>
              <a:t>She pays an upfront cost for this right: the </a:t>
            </a:r>
            <a:r>
              <a:rPr lang="en-US" altLang="en-US" sz="2300" b="1" dirty="0" smtClean="0"/>
              <a:t>option premium</a:t>
            </a:r>
            <a:r>
              <a:rPr lang="en-US" altLang="en-US" sz="2300" dirty="0" smtClean="0"/>
              <a:t>.  </a:t>
            </a:r>
          </a:p>
        </p:txBody>
      </p:sp>
      <p:sp>
        <p:nvSpPr>
          <p:cNvPr id="2" name="Slide Number Placeholder 1"/>
          <p:cNvSpPr>
            <a:spLocks noGrp="1"/>
          </p:cNvSpPr>
          <p:nvPr>
            <p:ph type="sldNum" sz="quarter" idx="12"/>
          </p:nvPr>
        </p:nvSpPr>
        <p:spPr/>
        <p:txBody>
          <a:bodyPr/>
          <a:lstStyle/>
          <a:p>
            <a:pPr>
              <a:defRPr/>
            </a:pPr>
            <a:fld id="{92CC8CBE-C9BA-4F99-BB8F-99F2FB97ADCA}" type="slidenum">
              <a:rPr lang="en-US" smtClean="0"/>
              <a:pPr>
                <a:defRPr/>
              </a:pPr>
              <a:t>12</a:t>
            </a:fld>
            <a:endParaRPr lang="en-US" dirty="0"/>
          </a:p>
        </p:txBody>
      </p:sp>
      <p:sp>
        <p:nvSpPr>
          <p:cNvPr id="44036" name="Line 4"/>
          <p:cNvSpPr>
            <a:spLocks noChangeShapeType="1"/>
          </p:cNvSpPr>
          <p:nvPr/>
        </p:nvSpPr>
        <p:spPr bwMode="auto">
          <a:xfrm>
            <a:off x="1258888" y="2746375"/>
            <a:ext cx="0" cy="2676525"/>
          </a:xfrm>
          <a:prstGeom prst="line">
            <a:avLst/>
          </a:prstGeom>
          <a:noFill/>
          <a:ln w="9525">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lIns="92075" tIns="46038" rIns="92075" bIns="46038"/>
          <a:lstStyle/>
          <a:p>
            <a:endParaRPr lang="en-US"/>
          </a:p>
        </p:txBody>
      </p:sp>
      <p:sp>
        <p:nvSpPr>
          <p:cNvPr id="44037" name="Line 5"/>
          <p:cNvSpPr>
            <a:spLocks noChangeShapeType="1"/>
          </p:cNvSpPr>
          <p:nvPr/>
        </p:nvSpPr>
        <p:spPr bwMode="auto">
          <a:xfrm>
            <a:off x="1258888" y="4127500"/>
            <a:ext cx="2808287" cy="0"/>
          </a:xfrm>
          <a:prstGeom prst="line">
            <a:avLst/>
          </a:prstGeom>
          <a:noFill/>
          <a:ln w="9525">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lIns="92075" tIns="46038" rIns="92075" bIns="46038"/>
          <a:lstStyle/>
          <a:p>
            <a:endParaRPr lang="en-US"/>
          </a:p>
        </p:txBody>
      </p:sp>
      <p:sp>
        <p:nvSpPr>
          <p:cNvPr id="44038" name="Line 6"/>
          <p:cNvSpPr>
            <a:spLocks noChangeShapeType="1"/>
          </p:cNvSpPr>
          <p:nvPr/>
        </p:nvSpPr>
        <p:spPr bwMode="auto">
          <a:xfrm flipV="1">
            <a:off x="2698750" y="3108325"/>
            <a:ext cx="1395413" cy="1306513"/>
          </a:xfrm>
          <a:prstGeom prst="line">
            <a:avLst/>
          </a:prstGeom>
          <a:noFill/>
          <a:ln w="38100">
            <a:solidFill>
              <a:srgbClr val="969696"/>
            </a:solidFill>
            <a:round/>
            <a:headEnd type="none" w="sm" len="sm"/>
            <a:tailEnd type="none" w="sm" len="sm"/>
          </a:ln>
          <a:extLst>
            <a:ext uri="{909E8E84-426E-40DD-AFC4-6F175D3DCCD1}">
              <a14:hiddenFill xmlns:a14="http://schemas.microsoft.com/office/drawing/2010/main">
                <a:noFill/>
              </a14:hiddenFill>
            </a:ext>
          </a:extLst>
        </p:spPr>
        <p:txBody>
          <a:bodyPr lIns="92075" tIns="46038" rIns="92075" bIns="46038"/>
          <a:lstStyle/>
          <a:p>
            <a:endParaRPr lang="en-US"/>
          </a:p>
        </p:txBody>
      </p:sp>
      <p:sp>
        <p:nvSpPr>
          <p:cNvPr id="43015" name="Text Box 7"/>
          <p:cNvSpPr txBox="1">
            <a:spLocks noChangeArrowheads="1"/>
          </p:cNvSpPr>
          <p:nvPr/>
        </p:nvSpPr>
        <p:spPr bwMode="auto">
          <a:xfrm>
            <a:off x="1628775" y="5105400"/>
            <a:ext cx="3473450" cy="369888"/>
          </a:xfrm>
          <a:prstGeom prst="rect">
            <a:avLst/>
          </a:prstGeom>
          <a:noFill/>
          <a:ln w="9525">
            <a:noFill/>
            <a:miter lim="800000"/>
            <a:headEnd/>
            <a:tailEnd/>
          </a:ln>
        </p:spPr>
        <p:txBody>
          <a:bodyPr wrap="none" lIns="92075" tIns="46038" rIns="92075" bIns="46038">
            <a:spAutoFit/>
          </a:bodyPr>
          <a:lstStyle/>
          <a:p>
            <a:pPr eaLnBrk="0" hangingPunct="0">
              <a:spcBef>
                <a:spcPct val="20000"/>
              </a:spcBef>
              <a:buClr>
                <a:schemeClr val="tx1"/>
              </a:buClr>
              <a:defRPr/>
            </a:pPr>
            <a:r>
              <a:rPr lang="en-US" sz="1800">
                <a:latin typeface="+mn-lt"/>
              </a:rPr>
              <a:t>S</a:t>
            </a:r>
            <a:r>
              <a:rPr lang="en-US" sz="1800" baseline="-25000">
                <a:latin typeface="+mn-lt"/>
              </a:rPr>
              <a:t>T</a:t>
            </a:r>
            <a:r>
              <a:rPr lang="en-US" sz="1800">
                <a:latin typeface="+mn-lt"/>
              </a:rPr>
              <a:t> = asset price at option expiry</a:t>
            </a:r>
          </a:p>
        </p:txBody>
      </p:sp>
      <p:sp>
        <p:nvSpPr>
          <p:cNvPr id="43016" name="Text Box 8"/>
          <p:cNvSpPr txBox="1">
            <a:spLocks noChangeArrowheads="1"/>
          </p:cNvSpPr>
          <p:nvPr/>
        </p:nvSpPr>
        <p:spPr bwMode="auto">
          <a:xfrm>
            <a:off x="3867150" y="4170363"/>
            <a:ext cx="403225" cy="369887"/>
          </a:xfrm>
          <a:prstGeom prst="rect">
            <a:avLst/>
          </a:prstGeom>
          <a:noFill/>
          <a:ln w="9525">
            <a:noFill/>
            <a:miter lim="800000"/>
            <a:headEnd/>
            <a:tailEnd/>
          </a:ln>
        </p:spPr>
        <p:txBody>
          <a:bodyPr wrap="none" lIns="92075" tIns="46038" rIns="92075" bIns="46038">
            <a:spAutoFit/>
          </a:bodyPr>
          <a:lstStyle/>
          <a:p>
            <a:pPr eaLnBrk="0" hangingPunct="0">
              <a:spcBef>
                <a:spcPct val="20000"/>
              </a:spcBef>
              <a:buClr>
                <a:schemeClr val="tx1"/>
              </a:buClr>
              <a:defRPr/>
            </a:pPr>
            <a:r>
              <a:rPr lang="en-US" sz="1800">
                <a:latin typeface="+mn-lt"/>
              </a:rPr>
              <a:t>S</a:t>
            </a:r>
            <a:r>
              <a:rPr lang="en-US" sz="1800" baseline="-25000">
                <a:latin typeface="+mn-lt"/>
              </a:rPr>
              <a:t>T</a:t>
            </a:r>
            <a:endParaRPr lang="en-US" sz="1800">
              <a:latin typeface="+mn-lt"/>
            </a:endParaRPr>
          </a:p>
        </p:txBody>
      </p:sp>
      <p:sp>
        <p:nvSpPr>
          <p:cNvPr id="43017" name="Text Box 9"/>
          <p:cNvSpPr txBox="1">
            <a:spLocks noChangeArrowheads="1"/>
          </p:cNvSpPr>
          <p:nvPr/>
        </p:nvSpPr>
        <p:spPr bwMode="auto">
          <a:xfrm>
            <a:off x="438150" y="2686050"/>
            <a:ext cx="730250" cy="635000"/>
          </a:xfrm>
          <a:prstGeom prst="rect">
            <a:avLst/>
          </a:prstGeom>
          <a:noFill/>
          <a:ln w="9525">
            <a:noFill/>
            <a:miter lim="800000"/>
            <a:headEnd/>
            <a:tailEnd/>
          </a:ln>
        </p:spPr>
        <p:txBody>
          <a:bodyPr wrap="none" lIns="92075" tIns="46038" rIns="92075" bIns="46038">
            <a:spAutoFit/>
          </a:bodyPr>
          <a:lstStyle/>
          <a:p>
            <a:pPr eaLnBrk="0" hangingPunct="0">
              <a:spcBef>
                <a:spcPct val="20000"/>
              </a:spcBef>
              <a:buClr>
                <a:schemeClr val="tx1"/>
              </a:buClr>
              <a:defRPr/>
            </a:pPr>
            <a:r>
              <a:rPr lang="en-US" sz="1600" dirty="0">
                <a:latin typeface="+mn-lt"/>
              </a:rPr>
              <a:t>P/L at</a:t>
            </a:r>
          </a:p>
          <a:p>
            <a:pPr eaLnBrk="0" hangingPunct="0">
              <a:spcBef>
                <a:spcPct val="20000"/>
              </a:spcBef>
              <a:buClr>
                <a:schemeClr val="tx1"/>
              </a:buClr>
              <a:defRPr/>
            </a:pPr>
            <a:r>
              <a:rPr lang="en-US" sz="1600" dirty="0">
                <a:latin typeface="+mn-lt"/>
              </a:rPr>
              <a:t>expiry</a:t>
            </a:r>
          </a:p>
        </p:txBody>
      </p:sp>
      <p:sp>
        <p:nvSpPr>
          <p:cNvPr id="43018" name="Text Box 10"/>
          <p:cNvSpPr txBox="1">
            <a:spLocks noChangeArrowheads="1"/>
          </p:cNvSpPr>
          <p:nvPr/>
        </p:nvSpPr>
        <p:spPr bwMode="auto">
          <a:xfrm>
            <a:off x="2589213" y="3816350"/>
            <a:ext cx="322262" cy="369888"/>
          </a:xfrm>
          <a:prstGeom prst="rect">
            <a:avLst/>
          </a:prstGeom>
          <a:noFill/>
          <a:ln w="9525">
            <a:noFill/>
            <a:miter lim="800000"/>
            <a:headEnd/>
            <a:tailEnd/>
          </a:ln>
        </p:spPr>
        <p:txBody>
          <a:bodyPr wrap="none" lIns="92075" tIns="46038" rIns="92075" bIns="46038">
            <a:spAutoFit/>
          </a:bodyPr>
          <a:lstStyle/>
          <a:p>
            <a:pPr eaLnBrk="0" hangingPunct="0">
              <a:spcBef>
                <a:spcPct val="20000"/>
              </a:spcBef>
              <a:buClr>
                <a:schemeClr val="tx1"/>
              </a:buClr>
              <a:defRPr/>
            </a:pPr>
            <a:r>
              <a:rPr lang="en-US" sz="1800">
                <a:latin typeface="+mn-lt"/>
              </a:rPr>
              <a:t>K</a:t>
            </a:r>
          </a:p>
        </p:txBody>
      </p:sp>
      <p:sp>
        <p:nvSpPr>
          <p:cNvPr id="44043" name="Line 11"/>
          <p:cNvSpPr>
            <a:spLocks noChangeShapeType="1"/>
          </p:cNvSpPr>
          <p:nvPr/>
        </p:nvSpPr>
        <p:spPr bwMode="auto">
          <a:xfrm flipV="1">
            <a:off x="1258888" y="4394200"/>
            <a:ext cx="1439862" cy="9525"/>
          </a:xfrm>
          <a:prstGeom prst="line">
            <a:avLst/>
          </a:prstGeom>
          <a:noFill/>
          <a:ln w="38100">
            <a:solidFill>
              <a:srgbClr val="969696"/>
            </a:solidFill>
            <a:round/>
            <a:headEnd type="none" w="sm" len="sm"/>
            <a:tailEnd type="none" w="sm" len="sm"/>
          </a:ln>
          <a:extLst>
            <a:ext uri="{909E8E84-426E-40DD-AFC4-6F175D3DCCD1}">
              <a14:hiddenFill xmlns:a14="http://schemas.microsoft.com/office/drawing/2010/main">
                <a:noFill/>
              </a14:hiddenFill>
            </a:ext>
          </a:extLst>
        </p:spPr>
        <p:txBody>
          <a:bodyPr lIns="92075" tIns="46038" rIns="92075" bIns="46038"/>
          <a:lstStyle/>
          <a:p>
            <a:endParaRPr lang="en-US"/>
          </a:p>
        </p:txBody>
      </p:sp>
      <p:sp>
        <p:nvSpPr>
          <p:cNvPr id="43020" name="Text Box 12"/>
          <p:cNvSpPr txBox="1">
            <a:spLocks noChangeArrowheads="1"/>
          </p:cNvSpPr>
          <p:nvPr/>
        </p:nvSpPr>
        <p:spPr bwMode="auto">
          <a:xfrm>
            <a:off x="1655763" y="4824413"/>
            <a:ext cx="3382962" cy="369887"/>
          </a:xfrm>
          <a:prstGeom prst="rect">
            <a:avLst/>
          </a:prstGeom>
          <a:noFill/>
          <a:ln w="9525">
            <a:noFill/>
            <a:miter lim="800000"/>
            <a:headEnd/>
            <a:tailEnd/>
          </a:ln>
        </p:spPr>
        <p:txBody>
          <a:bodyPr wrap="none" lIns="92075" tIns="46038" rIns="92075" bIns="46038">
            <a:spAutoFit/>
          </a:bodyPr>
          <a:lstStyle/>
          <a:p>
            <a:pPr eaLnBrk="0" hangingPunct="0">
              <a:spcBef>
                <a:spcPct val="20000"/>
              </a:spcBef>
              <a:buClr>
                <a:schemeClr val="tx1"/>
              </a:buClr>
              <a:defRPr/>
            </a:pPr>
            <a:r>
              <a:rPr lang="en-US" sz="1800">
                <a:latin typeface="+mn-lt"/>
              </a:rPr>
              <a:t>K = exercise price (strike price)</a:t>
            </a:r>
          </a:p>
        </p:txBody>
      </p:sp>
      <p:sp>
        <p:nvSpPr>
          <p:cNvPr id="43021" name="Text Box 13"/>
          <p:cNvSpPr txBox="1">
            <a:spLocks noChangeArrowheads="1"/>
          </p:cNvSpPr>
          <p:nvPr/>
        </p:nvSpPr>
        <p:spPr bwMode="auto">
          <a:xfrm>
            <a:off x="2154238" y="2636838"/>
            <a:ext cx="1225550" cy="400050"/>
          </a:xfrm>
          <a:prstGeom prst="rect">
            <a:avLst/>
          </a:prstGeom>
          <a:noFill/>
          <a:ln w="9525">
            <a:noFill/>
            <a:miter lim="800000"/>
            <a:headEnd/>
            <a:tailEnd/>
          </a:ln>
        </p:spPr>
        <p:txBody>
          <a:bodyPr wrap="none" lIns="92075" tIns="46038" rIns="92075" bIns="46038">
            <a:spAutoFit/>
          </a:bodyPr>
          <a:lstStyle/>
          <a:p>
            <a:pPr eaLnBrk="0" hangingPunct="0">
              <a:spcBef>
                <a:spcPct val="20000"/>
              </a:spcBef>
              <a:buClr>
                <a:schemeClr val="tx1"/>
              </a:buClr>
              <a:defRPr/>
            </a:pPr>
            <a:r>
              <a:rPr lang="en-US" sz="2000" dirty="0">
                <a:latin typeface="+mn-lt"/>
              </a:rPr>
              <a:t>Long Call</a:t>
            </a:r>
          </a:p>
        </p:txBody>
      </p:sp>
      <p:sp>
        <p:nvSpPr>
          <p:cNvPr id="44046" name="Line 14"/>
          <p:cNvSpPr>
            <a:spLocks noChangeShapeType="1"/>
          </p:cNvSpPr>
          <p:nvPr/>
        </p:nvSpPr>
        <p:spPr bwMode="auto">
          <a:xfrm>
            <a:off x="5408613" y="2746375"/>
            <a:ext cx="0" cy="2676525"/>
          </a:xfrm>
          <a:prstGeom prst="line">
            <a:avLst/>
          </a:prstGeom>
          <a:noFill/>
          <a:ln w="9525">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lIns="92075" tIns="46038" rIns="92075" bIns="46038"/>
          <a:lstStyle/>
          <a:p>
            <a:endParaRPr lang="en-US"/>
          </a:p>
        </p:txBody>
      </p:sp>
      <p:sp>
        <p:nvSpPr>
          <p:cNvPr id="44047" name="Line 15"/>
          <p:cNvSpPr>
            <a:spLocks noChangeShapeType="1"/>
          </p:cNvSpPr>
          <p:nvPr/>
        </p:nvSpPr>
        <p:spPr bwMode="auto">
          <a:xfrm>
            <a:off x="5408613" y="4127500"/>
            <a:ext cx="2835275" cy="0"/>
          </a:xfrm>
          <a:prstGeom prst="line">
            <a:avLst/>
          </a:prstGeom>
          <a:noFill/>
          <a:ln w="9525">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lIns="92075" tIns="46038" rIns="92075" bIns="46038"/>
          <a:lstStyle/>
          <a:p>
            <a:endParaRPr lang="en-US"/>
          </a:p>
        </p:txBody>
      </p:sp>
      <p:sp>
        <p:nvSpPr>
          <p:cNvPr id="44048" name="Line 16"/>
          <p:cNvSpPr>
            <a:spLocks noChangeShapeType="1"/>
          </p:cNvSpPr>
          <p:nvPr/>
        </p:nvSpPr>
        <p:spPr bwMode="auto">
          <a:xfrm flipH="1" flipV="1">
            <a:off x="5491163" y="3108325"/>
            <a:ext cx="1395412" cy="1306513"/>
          </a:xfrm>
          <a:prstGeom prst="line">
            <a:avLst/>
          </a:prstGeom>
          <a:noFill/>
          <a:ln w="38100">
            <a:solidFill>
              <a:srgbClr val="969696"/>
            </a:solidFill>
            <a:round/>
            <a:headEnd type="none" w="sm" len="sm"/>
            <a:tailEnd type="none" w="sm" len="sm"/>
          </a:ln>
          <a:extLst>
            <a:ext uri="{909E8E84-426E-40DD-AFC4-6F175D3DCCD1}">
              <a14:hiddenFill xmlns:a14="http://schemas.microsoft.com/office/drawing/2010/main">
                <a:noFill/>
              </a14:hiddenFill>
            </a:ext>
          </a:extLst>
        </p:spPr>
        <p:txBody>
          <a:bodyPr lIns="92075" tIns="46038" rIns="92075" bIns="46038"/>
          <a:lstStyle/>
          <a:p>
            <a:endParaRPr lang="en-US"/>
          </a:p>
        </p:txBody>
      </p:sp>
      <p:sp>
        <p:nvSpPr>
          <p:cNvPr id="43025" name="Text Box 17"/>
          <p:cNvSpPr txBox="1">
            <a:spLocks noChangeArrowheads="1"/>
          </p:cNvSpPr>
          <p:nvPr/>
        </p:nvSpPr>
        <p:spPr bwMode="auto">
          <a:xfrm>
            <a:off x="8188325" y="4170363"/>
            <a:ext cx="403225" cy="369887"/>
          </a:xfrm>
          <a:prstGeom prst="rect">
            <a:avLst/>
          </a:prstGeom>
          <a:noFill/>
          <a:ln w="9525">
            <a:noFill/>
            <a:miter lim="800000"/>
            <a:headEnd/>
            <a:tailEnd/>
          </a:ln>
        </p:spPr>
        <p:txBody>
          <a:bodyPr wrap="none" lIns="92075" tIns="46038" rIns="92075" bIns="46038">
            <a:spAutoFit/>
          </a:bodyPr>
          <a:lstStyle/>
          <a:p>
            <a:pPr eaLnBrk="0" hangingPunct="0">
              <a:spcBef>
                <a:spcPct val="20000"/>
              </a:spcBef>
              <a:buClr>
                <a:schemeClr val="tx1"/>
              </a:buClr>
              <a:defRPr/>
            </a:pPr>
            <a:r>
              <a:rPr lang="en-US" sz="1800">
                <a:latin typeface="+mn-lt"/>
              </a:rPr>
              <a:t>S</a:t>
            </a:r>
            <a:r>
              <a:rPr lang="en-US" sz="1800" baseline="-25000">
                <a:latin typeface="+mn-lt"/>
              </a:rPr>
              <a:t>T</a:t>
            </a:r>
            <a:endParaRPr lang="en-US" sz="1800">
              <a:latin typeface="+mn-lt"/>
            </a:endParaRPr>
          </a:p>
        </p:txBody>
      </p:sp>
      <p:sp>
        <p:nvSpPr>
          <p:cNvPr id="43026" name="Text Box 18"/>
          <p:cNvSpPr txBox="1">
            <a:spLocks noChangeArrowheads="1"/>
          </p:cNvSpPr>
          <p:nvPr/>
        </p:nvSpPr>
        <p:spPr bwMode="auto">
          <a:xfrm>
            <a:off x="6738938" y="3816350"/>
            <a:ext cx="322262" cy="369888"/>
          </a:xfrm>
          <a:prstGeom prst="rect">
            <a:avLst/>
          </a:prstGeom>
          <a:noFill/>
          <a:ln w="9525">
            <a:noFill/>
            <a:miter lim="800000"/>
            <a:headEnd/>
            <a:tailEnd/>
          </a:ln>
        </p:spPr>
        <p:txBody>
          <a:bodyPr wrap="none" lIns="92075" tIns="46038" rIns="92075" bIns="46038">
            <a:spAutoFit/>
          </a:bodyPr>
          <a:lstStyle/>
          <a:p>
            <a:pPr eaLnBrk="0" hangingPunct="0">
              <a:spcBef>
                <a:spcPct val="20000"/>
              </a:spcBef>
              <a:buClr>
                <a:schemeClr val="tx1"/>
              </a:buClr>
              <a:defRPr/>
            </a:pPr>
            <a:r>
              <a:rPr lang="en-US" sz="1800">
                <a:latin typeface="+mn-lt"/>
              </a:rPr>
              <a:t>K</a:t>
            </a:r>
          </a:p>
        </p:txBody>
      </p:sp>
      <p:sp>
        <p:nvSpPr>
          <p:cNvPr id="44051" name="Line 19"/>
          <p:cNvSpPr>
            <a:spLocks noChangeShapeType="1"/>
          </p:cNvSpPr>
          <p:nvPr/>
        </p:nvSpPr>
        <p:spPr bwMode="auto">
          <a:xfrm flipV="1">
            <a:off x="6859588" y="4395788"/>
            <a:ext cx="1241425" cy="7937"/>
          </a:xfrm>
          <a:prstGeom prst="line">
            <a:avLst/>
          </a:prstGeom>
          <a:noFill/>
          <a:ln w="38100">
            <a:solidFill>
              <a:srgbClr val="969696"/>
            </a:solidFill>
            <a:round/>
            <a:headEnd type="none" w="sm" len="sm"/>
            <a:tailEnd type="none" w="sm" len="sm"/>
          </a:ln>
          <a:extLst>
            <a:ext uri="{909E8E84-426E-40DD-AFC4-6F175D3DCCD1}">
              <a14:hiddenFill xmlns:a14="http://schemas.microsoft.com/office/drawing/2010/main">
                <a:noFill/>
              </a14:hiddenFill>
            </a:ext>
          </a:extLst>
        </p:spPr>
        <p:txBody>
          <a:bodyPr lIns="92075" tIns="46038" rIns="92075" bIns="46038"/>
          <a:lstStyle/>
          <a:p>
            <a:endParaRPr lang="en-US"/>
          </a:p>
        </p:txBody>
      </p:sp>
      <p:sp>
        <p:nvSpPr>
          <p:cNvPr id="43028" name="Text Box 20"/>
          <p:cNvSpPr txBox="1">
            <a:spLocks noChangeArrowheads="1"/>
          </p:cNvSpPr>
          <p:nvPr/>
        </p:nvSpPr>
        <p:spPr bwMode="auto">
          <a:xfrm>
            <a:off x="6324600" y="2636838"/>
            <a:ext cx="1187450" cy="400050"/>
          </a:xfrm>
          <a:prstGeom prst="rect">
            <a:avLst/>
          </a:prstGeom>
          <a:noFill/>
          <a:ln w="9525">
            <a:noFill/>
            <a:miter lim="800000"/>
            <a:headEnd/>
            <a:tailEnd/>
          </a:ln>
        </p:spPr>
        <p:txBody>
          <a:bodyPr wrap="none" lIns="92075" tIns="46038" rIns="92075" bIns="46038">
            <a:spAutoFit/>
          </a:bodyPr>
          <a:lstStyle/>
          <a:p>
            <a:pPr eaLnBrk="0" hangingPunct="0">
              <a:spcBef>
                <a:spcPct val="20000"/>
              </a:spcBef>
              <a:buClr>
                <a:schemeClr val="tx1"/>
              </a:buClr>
              <a:defRPr/>
            </a:pPr>
            <a:r>
              <a:rPr lang="en-US" sz="2000">
                <a:latin typeface="+mn-lt"/>
              </a:rPr>
              <a:t>Long Put</a:t>
            </a:r>
          </a:p>
        </p:txBody>
      </p:sp>
      <p:sp>
        <p:nvSpPr>
          <p:cNvPr id="43029" name="Text Box 21"/>
          <p:cNvSpPr txBox="1">
            <a:spLocks noChangeArrowheads="1"/>
          </p:cNvSpPr>
          <p:nvPr/>
        </p:nvSpPr>
        <p:spPr bwMode="auto">
          <a:xfrm>
            <a:off x="4627563" y="2663825"/>
            <a:ext cx="801687" cy="701675"/>
          </a:xfrm>
          <a:prstGeom prst="rect">
            <a:avLst/>
          </a:prstGeom>
          <a:noFill/>
          <a:ln w="9525">
            <a:noFill/>
            <a:miter lim="800000"/>
            <a:headEnd/>
            <a:tailEnd/>
          </a:ln>
        </p:spPr>
        <p:txBody>
          <a:bodyPr wrap="none" lIns="92075" tIns="46038" rIns="92075" bIns="46038">
            <a:spAutoFit/>
          </a:bodyPr>
          <a:lstStyle/>
          <a:p>
            <a:pPr eaLnBrk="0" hangingPunct="0">
              <a:spcBef>
                <a:spcPct val="20000"/>
              </a:spcBef>
              <a:buClr>
                <a:schemeClr val="tx1"/>
              </a:buClr>
              <a:defRPr/>
            </a:pPr>
            <a:r>
              <a:rPr lang="en-US" sz="1800">
                <a:latin typeface="+mn-lt"/>
              </a:rPr>
              <a:t>P/L at</a:t>
            </a:r>
          </a:p>
          <a:p>
            <a:pPr eaLnBrk="0" hangingPunct="0">
              <a:spcBef>
                <a:spcPct val="20000"/>
              </a:spcBef>
              <a:buClr>
                <a:schemeClr val="tx1"/>
              </a:buClr>
              <a:defRPr/>
            </a:pPr>
            <a:r>
              <a:rPr lang="en-US" sz="1800">
                <a:latin typeface="+mn-lt"/>
              </a:rPr>
              <a:t>expiry</a:t>
            </a:r>
          </a:p>
        </p:txBody>
      </p:sp>
      <p:sp>
        <p:nvSpPr>
          <p:cNvPr id="43030" name="Text Box 22"/>
          <p:cNvSpPr txBox="1">
            <a:spLocks noChangeArrowheads="1"/>
          </p:cNvSpPr>
          <p:nvPr/>
        </p:nvSpPr>
        <p:spPr bwMode="auto">
          <a:xfrm>
            <a:off x="198438" y="4048125"/>
            <a:ext cx="1312862" cy="461963"/>
          </a:xfrm>
          <a:prstGeom prst="rect">
            <a:avLst/>
          </a:prstGeom>
          <a:noFill/>
          <a:ln w="9525">
            <a:noFill/>
            <a:miter lim="800000"/>
            <a:headEnd/>
            <a:tailEnd/>
          </a:ln>
        </p:spPr>
        <p:txBody>
          <a:bodyPr wrap="none" lIns="92075" tIns="46038" rIns="92075" bIns="46038">
            <a:spAutoFit/>
          </a:bodyPr>
          <a:lstStyle/>
          <a:p>
            <a:pPr eaLnBrk="0" hangingPunct="0">
              <a:spcBef>
                <a:spcPct val="20000"/>
              </a:spcBef>
              <a:buClr>
                <a:schemeClr val="tx1"/>
              </a:buClr>
              <a:defRPr/>
            </a:pPr>
            <a:r>
              <a:rPr lang="en-US" sz="1800" dirty="0">
                <a:latin typeface="+mn-lt"/>
              </a:rPr>
              <a:t>Premium</a:t>
            </a:r>
            <a:r>
              <a:rPr lang="en-US" sz="2000" dirty="0">
                <a:latin typeface="+mn-lt"/>
              </a:rPr>
              <a:t> </a:t>
            </a:r>
            <a:r>
              <a:rPr lang="en-US" dirty="0">
                <a:latin typeface="+mn-lt"/>
              </a:rPr>
              <a:t>{</a:t>
            </a:r>
          </a:p>
        </p:txBody>
      </p:sp>
      <p:sp>
        <p:nvSpPr>
          <p:cNvPr id="43031" name="Text Box 23"/>
          <p:cNvSpPr txBox="1">
            <a:spLocks noChangeArrowheads="1"/>
          </p:cNvSpPr>
          <p:nvPr/>
        </p:nvSpPr>
        <p:spPr bwMode="auto">
          <a:xfrm>
            <a:off x="4375150" y="4054475"/>
            <a:ext cx="1312863" cy="461963"/>
          </a:xfrm>
          <a:prstGeom prst="rect">
            <a:avLst/>
          </a:prstGeom>
          <a:noFill/>
          <a:ln w="9525">
            <a:noFill/>
            <a:miter lim="800000"/>
            <a:headEnd/>
            <a:tailEnd/>
          </a:ln>
        </p:spPr>
        <p:txBody>
          <a:bodyPr wrap="none" lIns="92075" tIns="46038" rIns="92075" bIns="46038">
            <a:spAutoFit/>
          </a:bodyPr>
          <a:lstStyle/>
          <a:p>
            <a:pPr eaLnBrk="0" hangingPunct="0">
              <a:spcBef>
                <a:spcPct val="20000"/>
              </a:spcBef>
              <a:buClr>
                <a:schemeClr val="tx1"/>
              </a:buClr>
              <a:defRPr/>
            </a:pPr>
            <a:r>
              <a:rPr lang="en-US" sz="1800" dirty="0">
                <a:latin typeface="+mn-lt"/>
              </a:rPr>
              <a:t>Premium</a:t>
            </a:r>
            <a:r>
              <a:rPr lang="en-US" sz="2000" dirty="0">
                <a:latin typeface="+mn-lt"/>
              </a:rPr>
              <a:t> </a:t>
            </a:r>
            <a:r>
              <a:rPr lang="en-US" dirty="0">
                <a:latin typeface="+mn-lt"/>
              </a:rPr>
              <a:t>{</a:t>
            </a:r>
          </a:p>
        </p:txBody>
      </p:sp>
    </p:spTree>
    <p:extLst>
      <p:ext uri="{BB962C8B-B14F-4D97-AF65-F5344CB8AC3E}">
        <p14:creationId xmlns:p14="http://schemas.microsoft.com/office/powerpoint/2010/main" val="1212416144"/>
      </p:ext>
    </p:extLst>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p:txBody>
          <a:bodyPr/>
          <a:lstStyle/>
          <a:p>
            <a:r>
              <a:rPr lang="en-US" altLang="en-US" smtClean="0"/>
              <a:t>European and American Options</a:t>
            </a:r>
          </a:p>
        </p:txBody>
      </p:sp>
      <p:sp>
        <p:nvSpPr>
          <p:cNvPr id="45059" name="Rectangle 3"/>
          <p:cNvSpPr>
            <a:spLocks noGrp="1" noChangeArrowheads="1"/>
          </p:cNvSpPr>
          <p:nvPr>
            <p:ph idx="1"/>
          </p:nvPr>
        </p:nvSpPr>
        <p:spPr>
          <a:xfrm>
            <a:off x="457200" y="1676400"/>
            <a:ext cx="8229600" cy="4267200"/>
          </a:xfrm>
        </p:spPr>
        <p:txBody>
          <a:bodyPr/>
          <a:lstStyle/>
          <a:p>
            <a:r>
              <a:rPr lang="en-US" altLang="en-US" sz="2400" b="1" dirty="0" smtClean="0"/>
              <a:t>European</a:t>
            </a:r>
            <a:r>
              <a:rPr lang="en-US" altLang="en-US" sz="2400" dirty="0" smtClean="0"/>
              <a:t> options can only be exercised on the expiry date.</a:t>
            </a:r>
          </a:p>
          <a:p>
            <a:r>
              <a:rPr lang="en-US" altLang="en-US" sz="2400" b="1" dirty="0" smtClean="0"/>
              <a:t>American</a:t>
            </a:r>
            <a:r>
              <a:rPr lang="en-US" altLang="en-US" sz="2400" dirty="0" smtClean="0"/>
              <a:t> options may be exercised on any date up to and including the exercise date.</a:t>
            </a:r>
          </a:p>
          <a:p>
            <a:pPr lvl="4"/>
            <a:endParaRPr lang="en-US" altLang="en-US" i="1" dirty="0" smtClean="0"/>
          </a:p>
          <a:p>
            <a:r>
              <a:rPr lang="en-US" altLang="en-US" sz="2400" dirty="0" smtClean="0"/>
              <a:t>Many exchange-traded options are American in exercise.  Over-the-counter options may be European or American.</a:t>
            </a:r>
          </a:p>
          <a:p>
            <a:pPr lvl="4"/>
            <a:r>
              <a:rPr lang="en-US" altLang="en-US" dirty="0" smtClean="0"/>
              <a:t>What type of option should be worth more?</a:t>
            </a:r>
          </a:p>
          <a:p>
            <a:r>
              <a:rPr lang="en-US" altLang="en-US" sz="2400" dirty="0" smtClean="0"/>
              <a:t>The </a:t>
            </a:r>
            <a:r>
              <a:rPr lang="en-US" altLang="en-US" sz="2400" u="sng" dirty="0" smtClean="0"/>
              <a:t>right</a:t>
            </a:r>
            <a:r>
              <a:rPr lang="en-US" altLang="en-US" sz="2400" dirty="0" smtClean="0"/>
              <a:t> to exercise the option prior to the expiry date may be valuable. </a:t>
            </a:r>
            <a:r>
              <a:rPr lang="en-US" altLang="en-US" sz="2400" dirty="0"/>
              <a:t>A</a:t>
            </a:r>
            <a:r>
              <a:rPr lang="en-US" altLang="en-US" sz="2400" dirty="0" smtClean="0"/>
              <a:t>n American option will be worth more than an otherwise equivalent European option.</a:t>
            </a:r>
          </a:p>
        </p:txBody>
      </p:sp>
      <p:sp>
        <p:nvSpPr>
          <p:cNvPr id="2" name="Slide Number Placeholder 1"/>
          <p:cNvSpPr>
            <a:spLocks noGrp="1"/>
          </p:cNvSpPr>
          <p:nvPr>
            <p:ph type="sldNum" sz="quarter" idx="12"/>
          </p:nvPr>
        </p:nvSpPr>
        <p:spPr/>
        <p:txBody>
          <a:bodyPr/>
          <a:lstStyle/>
          <a:p>
            <a:pPr>
              <a:defRPr/>
            </a:pPr>
            <a:fld id="{92CC8CBE-C9BA-4F99-BB8F-99F2FB97ADCA}" type="slidenum">
              <a:rPr lang="en-US" smtClean="0"/>
              <a:pPr>
                <a:defRPr/>
              </a:pPr>
              <a:t>13</a:t>
            </a:fld>
            <a:endParaRPr lang="en-US" dirty="0"/>
          </a:p>
        </p:txBody>
      </p:sp>
    </p:spTree>
    <p:extLst>
      <p:ext uri="{BB962C8B-B14F-4D97-AF65-F5344CB8AC3E}">
        <p14:creationId xmlns:p14="http://schemas.microsoft.com/office/powerpoint/2010/main" val="2835879531"/>
      </p:ext>
    </p:extLst>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3" name="Title 2"/>
          <p:cNvSpPr>
            <a:spLocks noGrp="1"/>
          </p:cNvSpPr>
          <p:nvPr>
            <p:ph type="title"/>
          </p:nvPr>
        </p:nvSpPr>
        <p:spPr>
          <a:xfrm>
            <a:off x="685800" y="304800"/>
            <a:ext cx="7772400" cy="914400"/>
          </a:xfrm>
        </p:spPr>
        <p:txBody>
          <a:bodyPr/>
          <a:lstStyle/>
          <a:p>
            <a:r>
              <a:rPr lang="en-CA" altLang="en-US" smtClean="0"/>
              <a:t>Hedging and Pricing Options</a:t>
            </a:r>
          </a:p>
        </p:txBody>
      </p:sp>
      <p:sp>
        <p:nvSpPr>
          <p:cNvPr id="46082" name="Content Placeholder 1"/>
          <p:cNvSpPr>
            <a:spLocks noGrp="1"/>
          </p:cNvSpPr>
          <p:nvPr>
            <p:ph idx="1"/>
          </p:nvPr>
        </p:nvSpPr>
        <p:spPr>
          <a:xfrm>
            <a:off x="685800" y="1371600"/>
            <a:ext cx="7772400" cy="4267200"/>
          </a:xfrm>
        </p:spPr>
        <p:txBody>
          <a:bodyPr>
            <a:normAutofit lnSpcReduction="10000"/>
          </a:bodyPr>
          <a:lstStyle/>
          <a:p>
            <a:r>
              <a:rPr lang="en-CA" altLang="en-US" sz="2400" smtClean="0"/>
              <a:t>A client asks us for a price on a one-year European call option on 100 shares of the same stock as in our forward contract example.</a:t>
            </a:r>
          </a:p>
          <a:p>
            <a:r>
              <a:rPr lang="en-CA" altLang="en-US" sz="2400" smtClean="0"/>
              <a:t>As before, we are exposed to risk because we do not know the price at which the underlying asset will trade one year from now.</a:t>
            </a:r>
          </a:p>
          <a:p>
            <a:r>
              <a:rPr lang="en-CA" altLang="en-US" sz="2400" smtClean="0"/>
              <a:t>In addition, we now do not know whether, on the option expiry date, the client will choose to exercise the option.</a:t>
            </a:r>
          </a:p>
          <a:p>
            <a:r>
              <a:rPr lang="en-CA" altLang="en-US" sz="2400" smtClean="0"/>
              <a:t>How  should we hedge the risk associated with selling the option?</a:t>
            </a:r>
          </a:p>
          <a:p>
            <a:r>
              <a:rPr lang="en-CA" altLang="en-US" sz="2400" smtClean="0"/>
              <a:t>What price should we quote?</a:t>
            </a:r>
          </a:p>
        </p:txBody>
      </p:sp>
      <p:sp>
        <p:nvSpPr>
          <p:cNvPr id="2" name="Slide Number Placeholder 1"/>
          <p:cNvSpPr>
            <a:spLocks noGrp="1"/>
          </p:cNvSpPr>
          <p:nvPr>
            <p:ph type="sldNum" sz="quarter" idx="12"/>
          </p:nvPr>
        </p:nvSpPr>
        <p:spPr/>
        <p:txBody>
          <a:bodyPr/>
          <a:lstStyle/>
          <a:p>
            <a:pPr>
              <a:defRPr/>
            </a:pPr>
            <a:fld id="{92CC8CBE-C9BA-4F99-BB8F-99F2FB97ADCA}" type="slidenum">
              <a:rPr lang="en-US" smtClean="0"/>
              <a:pPr>
                <a:defRPr/>
              </a:pPr>
              <a:t>14</a:t>
            </a:fld>
            <a:endParaRPr lang="en-US" dirty="0"/>
          </a:p>
        </p:txBody>
      </p:sp>
    </p:spTree>
    <p:extLst>
      <p:ext uri="{BB962C8B-B14F-4D97-AF65-F5344CB8AC3E}">
        <p14:creationId xmlns:p14="http://schemas.microsoft.com/office/powerpoint/2010/main" val="149284105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p:txBody>
          <a:bodyPr/>
          <a:lstStyle/>
          <a:p>
            <a:r>
              <a:rPr lang="en-US" altLang="en-US" smtClean="0"/>
              <a:t>‘Moneyness’ and Option Value</a:t>
            </a:r>
          </a:p>
        </p:txBody>
      </p:sp>
      <p:sp>
        <p:nvSpPr>
          <p:cNvPr id="47107" name="Rectangle 3"/>
          <p:cNvSpPr>
            <a:spLocks noGrp="1" noChangeArrowheads="1"/>
          </p:cNvSpPr>
          <p:nvPr>
            <p:ph idx="1"/>
          </p:nvPr>
        </p:nvSpPr>
        <p:spPr>
          <a:xfrm>
            <a:off x="518319" y="1577975"/>
            <a:ext cx="7772400" cy="3962400"/>
          </a:xfrm>
        </p:spPr>
        <p:txBody>
          <a:bodyPr/>
          <a:lstStyle/>
          <a:p>
            <a:r>
              <a:rPr lang="en-US" altLang="en-US" dirty="0" smtClean="0"/>
              <a:t>An option is </a:t>
            </a:r>
            <a:r>
              <a:rPr lang="en-US" altLang="en-US" b="1" dirty="0" smtClean="0"/>
              <a:t>in the money </a:t>
            </a:r>
            <a:r>
              <a:rPr lang="en-US" altLang="en-US" dirty="0" smtClean="0"/>
              <a:t>if it would give a positive cash flow if exercised immediately.</a:t>
            </a:r>
          </a:p>
        </p:txBody>
      </p:sp>
      <p:sp>
        <p:nvSpPr>
          <p:cNvPr id="2" name="Slide Number Placeholder 1"/>
          <p:cNvSpPr>
            <a:spLocks noGrp="1"/>
          </p:cNvSpPr>
          <p:nvPr>
            <p:ph type="sldNum" sz="quarter" idx="12"/>
          </p:nvPr>
        </p:nvSpPr>
        <p:spPr/>
        <p:txBody>
          <a:bodyPr/>
          <a:lstStyle/>
          <a:p>
            <a:pPr>
              <a:defRPr/>
            </a:pPr>
            <a:fld id="{92CC8CBE-C9BA-4F99-BB8F-99F2FB97ADCA}" type="slidenum">
              <a:rPr lang="en-US" smtClean="0"/>
              <a:pPr>
                <a:defRPr/>
              </a:pPr>
              <a:t>15</a:t>
            </a:fld>
            <a:endParaRPr lang="en-US" dirty="0"/>
          </a:p>
        </p:txBody>
      </p:sp>
      <p:sp>
        <p:nvSpPr>
          <p:cNvPr id="37894" name="Line 4"/>
          <p:cNvSpPr>
            <a:spLocks noChangeShapeType="1"/>
          </p:cNvSpPr>
          <p:nvPr/>
        </p:nvSpPr>
        <p:spPr bwMode="auto">
          <a:xfrm>
            <a:off x="4846241" y="3206750"/>
            <a:ext cx="0" cy="2676525"/>
          </a:xfrm>
          <a:prstGeom prst="line">
            <a:avLst/>
          </a:prstGeom>
          <a:noFill/>
          <a:ln w="9525">
            <a:solidFill>
              <a:schemeClr val="tx1"/>
            </a:solidFill>
            <a:round/>
            <a:headEnd type="none" w="sm" len="sm"/>
            <a:tailEnd type="none" w="sm" len="sm"/>
          </a:ln>
        </p:spPr>
        <p:txBody>
          <a:bodyPr lIns="92075" tIns="46038" rIns="92075" bIns="46038"/>
          <a:lstStyle/>
          <a:p>
            <a:pPr>
              <a:defRPr/>
            </a:pPr>
            <a:endParaRPr lang="en-CA">
              <a:latin typeface="+mj-lt"/>
            </a:endParaRPr>
          </a:p>
        </p:txBody>
      </p:sp>
      <p:sp>
        <p:nvSpPr>
          <p:cNvPr id="37895" name="Line 5"/>
          <p:cNvSpPr>
            <a:spLocks noChangeShapeType="1"/>
          </p:cNvSpPr>
          <p:nvPr/>
        </p:nvSpPr>
        <p:spPr bwMode="auto">
          <a:xfrm flipV="1">
            <a:off x="4846241" y="5222875"/>
            <a:ext cx="3744913" cy="0"/>
          </a:xfrm>
          <a:prstGeom prst="line">
            <a:avLst/>
          </a:prstGeom>
          <a:noFill/>
          <a:ln w="9525">
            <a:solidFill>
              <a:schemeClr val="tx1"/>
            </a:solidFill>
            <a:round/>
            <a:headEnd type="none" w="sm" len="sm"/>
            <a:tailEnd type="none" w="sm" len="sm"/>
          </a:ln>
        </p:spPr>
        <p:txBody>
          <a:bodyPr lIns="92075" tIns="46038" rIns="92075" bIns="46038"/>
          <a:lstStyle/>
          <a:p>
            <a:pPr>
              <a:defRPr/>
            </a:pPr>
            <a:endParaRPr lang="en-CA">
              <a:latin typeface="+mj-lt"/>
            </a:endParaRPr>
          </a:p>
        </p:txBody>
      </p:sp>
      <p:sp>
        <p:nvSpPr>
          <p:cNvPr id="37896" name="Line 6"/>
          <p:cNvSpPr>
            <a:spLocks noChangeShapeType="1"/>
          </p:cNvSpPr>
          <p:nvPr/>
        </p:nvSpPr>
        <p:spPr bwMode="auto">
          <a:xfrm flipV="1">
            <a:off x="7052866" y="3590925"/>
            <a:ext cx="1754188" cy="1643063"/>
          </a:xfrm>
          <a:prstGeom prst="line">
            <a:avLst/>
          </a:prstGeom>
          <a:noFill/>
          <a:ln w="38100">
            <a:solidFill>
              <a:srgbClr val="969696"/>
            </a:solidFill>
            <a:round/>
            <a:headEnd type="none" w="sm" len="sm"/>
            <a:tailEnd type="none" w="sm" len="sm"/>
          </a:ln>
        </p:spPr>
        <p:txBody>
          <a:bodyPr lIns="92075" tIns="46038" rIns="92075" bIns="46038"/>
          <a:lstStyle/>
          <a:p>
            <a:pPr>
              <a:defRPr/>
            </a:pPr>
            <a:endParaRPr lang="en-CA">
              <a:latin typeface="+mj-lt"/>
            </a:endParaRPr>
          </a:p>
        </p:txBody>
      </p:sp>
      <p:sp>
        <p:nvSpPr>
          <p:cNvPr id="37897" name="Text Box 7"/>
          <p:cNvSpPr txBox="1">
            <a:spLocks noChangeArrowheads="1"/>
          </p:cNvSpPr>
          <p:nvPr/>
        </p:nvSpPr>
        <p:spPr bwMode="auto">
          <a:xfrm>
            <a:off x="4928791" y="5943600"/>
            <a:ext cx="1368425" cy="336550"/>
          </a:xfrm>
          <a:prstGeom prst="rect">
            <a:avLst/>
          </a:prstGeom>
          <a:noFill/>
          <a:ln w="9525">
            <a:noFill/>
            <a:miter lim="800000"/>
            <a:headEnd/>
            <a:tailEnd/>
          </a:ln>
        </p:spPr>
        <p:txBody>
          <a:bodyPr wrap="none" lIns="92075" tIns="46038" rIns="92075" bIns="46038">
            <a:spAutoFit/>
          </a:bodyPr>
          <a:lstStyle/>
          <a:p>
            <a:pPr eaLnBrk="0" hangingPunct="0">
              <a:spcBef>
                <a:spcPct val="20000"/>
              </a:spcBef>
              <a:buClr>
                <a:schemeClr val="tx1"/>
              </a:buClr>
              <a:defRPr/>
            </a:pPr>
            <a:r>
              <a:rPr lang="en-US" sz="1600">
                <a:latin typeface="+mj-lt"/>
              </a:rPr>
              <a:t>S = asset price</a:t>
            </a:r>
          </a:p>
        </p:txBody>
      </p:sp>
      <p:sp>
        <p:nvSpPr>
          <p:cNvPr id="37898" name="Text Box 8"/>
          <p:cNvSpPr txBox="1">
            <a:spLocks noChangeArrowheads="1"/>
          </p:cNvSpPr>
          <p:nvPr/>
        </p:nvSpPr>
        <p:spPr bwMode="auto">
          <a:xfrm>
            <a:off x="8430816" y="5200650"/>
            <a:ext cx="292100" cy="369888"/>
          </a:xfrm>
          <a:prstGeom prst="rect">
            <a:avLst/>
          </a:prstGeom>
          <a:noFill/>
          <a:ln w="9525">
            <a:noFill/>
            <a:miter lim="800000"/>
            <a:headEnd/>
            <a:tailEnd/>
          </a:ln>
        </p:spPr>
        <p:txBody>
          <a:bodyPr wrap="none" lIns="92075" tIns="46038" rIns="92075" bIns="46038">
            <a:spAutoFit/>
          </a:bodyPr>
          <a:lstStyle/>
          <a:p>
            <a:pPr eaLnBrk="0" hangingPunct="0">
              <a:spcBef>
                <a:spcPct val="20000"/>
              </a:spcBef>
              <a:buClr>
                <a:schemeClr val="tx1"/>
              </a:buClr>
              <a:defRPr/>
            </a:pPr>
            <a:r>
              <a:rPr lang="en-US" sz="1800">
                <a:latin typeface="+mj-lt"/>
              </a:rPr>
              <a:t>S</a:t>
            </a:r>
          </a:p>
        </p:txBody>
      </p:sp>
      <p:sp>
        <p:nvSpPr>
          <p:cNvPr id="37899" name="Text Box 9"/>
          <p:cNvSpPr txBox="1">
            <a:spLocks noChangeArrowheads="1"/>
          </p:cNvSpPr>
          <p:nvPr/>
        </p:nvSpPr>
        <p:spPr bwMode="auto">
          <a:xfrm>
            <a:off x="6906816" y="5192713"/>
            <a:ext cx="304800" cy="369887"/>
          </a:xfrm>
          <a:prstGeom prst="rect">
            <a:avLst/>
          </a:prstGeom>
          <a:noFill/>
          <a:ln w="9525">
            <a:noFill/>
            <a:miter lim="800000"/>
            <a:headEnd/>
            <a:tailEnd/>
          </a:ln>
        </p:spPr>
        <p:txBody>
          <a:bodyPr wrap="none" lIns="92075" tIns="46038" rIns="92075" bIns="46038">
            <a:spAutoFit/>
          </a:bodyPr>
          <a:lstStyle/>
          <a:p>
            <a:pPr eaLnBrk="0" hangingPunct="0">
              <a:spcBef>
                <a:spcPct val="20000"/>
              </a:spcBef>
              <a:buClr>
                <a:schemeClr val="tx1"/>
              </a:buClr>
              <a:defRPr/>
            </a:pPr>
            <a:r>
              <a:rPr lang="en-US" sz="1800">
                <a:latin typeface="+mj-lt"/>
              </a:rPr>
              <a:t>K</a:t>
            </a:r>
          </a:p>
        </p:txBody>
      </p:sp>
      <p:sp>
        <p:nvSpPr>
          <p:cNvPr id="37900" name="Line 10"/>
          <p:cNvSpPr>
            <a:spLocks noChangeShapeType="1"/>
          </p:cNvSpPr>
          <p:nvPr/>
        </p:nvSpPr>
        <p:spPr bwMode="auto">
          <a:xfrm flipV="1">
            <a:off x="4846241" y="5222875"/>
            <a:ext cx="2232025" cy="0"/>
          </a:xfrm>
          <a:prstGeom prst="line">
            <a:avLst/>
          </a:prstGeom>
          <a:noFill/>
          <a:ln w="38100">
            <a:solidFill>
              <a:srgbClr val="969696"/>
            </a:solidFill>
            <a:round/>
            <a:headEnd type="none" w="sm" len="sm"/>
            <a:tailEnd type="none" w="sm" len="sm"/>
          </a:ln>
        </p:spPr>
        <p:txBody>
          <a:bodyPr lIns="92075" tIns="46038" rIns="92075" bIns="46038"/>
          <a:lstStyle/>
          <a:p>
            <a:pPr>
              <a:defRPr/>
            </a:pPr>
            <a:endParaRPr lang="en-CA">
              <a:latin typeface="+mj-lt"/>
            </a:endParaRPr>
          </a:p>
        </p:txBody>
      </p:sp>
      <p:sp>
        <p:nvSpPr>
          <p:cNvPr id="37901" name="Text Box 11"/>
          <p:cNvSpPr txBox="1">
            <a:spLocks noChangeArrowheads="1"/>
          </p:cNvSpPr>
          <p:nvPr/>
        </p:nvSpPr>
        <p:spPr bwMode="auto">
          <a:xfrm>
            <a:off x="6351191" y="5943600"/>
            <a:ext cx="1673225" cy="336550"/>
          </a:xfrm>
          <a:prstGeom prst="rect">
            <a:avLst/>
          </a:prstGeom>
          <a:noFill/>
          <a:ln w="9525">
            <a:noFill/>
            <a:miter lim="800000"/>
            <a:headEnd/>
            <a:tailEnd/>
          </a:ln>
        </p:spPr>
        <p:txBody>
          <a:bodyPr wrap="none" lIns="92075" tIns="46038" rIns="92075" bIns="46038">
            <a:spAutoFit/>
          </a:bodyPr>
          <a:lstStyle/>
          <a:p>
            <a:pPr eaLnBrk="0" hangingPunct="0">
              <a:spcBef>
                <a:spcPct val="20000"/>
              </a:spcBef>
              <a:buClr>
                <a:schemeClr val="tx1"/>
              </a:buClr>
              <a:defRPr/>
            </a:pPr>
            <a:r>
              <a:rPr lang="en-US" sz="1600">
                <a:latin typeface="+mj-lt"/>
              </a:rPr>
              <a:t>K = exercise price</a:t>
            </a:r>
          </a:p>
        </p:txBody>
      </p:sp>
      <p:sp>
        <p:nvSpPr>
          <p:cNvPr id="37902" name="Text Box 12"/>
          <p:cNvSpPr txBox="1">
            <a:spLocks noChangeArrowheads="1"/>
          </p:cNvSpPr>
          <p:nvPr/>
        </p:nvSpPr>
        <p:spPr bwMode="auto">
          <a:xfrm>
            <a:off x="6224191" y="2463800"/>
            <a:ext cx="1028700" cy="369888"/>
          </a:xfrm>
          <a:prstGeom prst="rect">
            <a:avLst/>
          </a:prstGeom>
          <a:noFill/>
          <a:ln w="9525">
            <a:noFill/>
            <a:miter lim="800000"/>
            <a:headEnd/>
            <a:tailEnd/>
          </a:ln>
        </p:spPr>
        <p:txBody>
          <a:bodyPr wrap="none" lIns="92075" tIns="46038" rIns="92075" bIns="46038">
            <a:spAutoFit/>
          </a:bodyPr>
          <a:lstStyle/>
          <a:p>
            <a:pPr eaLnBrk="0" hangingPunct="0">
              <a:spcBef>
                <a:spcPct val="20000"/>
              </a:spcBef>
              <a:buClr>
                <a:schemeClr val="tx1"/>
              </a:buClr>
              <a:defRPr/>
            </a:pPr>
            <a:r>
              <a:rPr lang="en-US" sz="1800">
                <a:latin typeface="+mj-lt"/>
              </a:rPr>
              <a:t>Long Call</a:t>
            </a:r>
          </a:p>
        </p:txBody>
      </p:sp>
      <p:sp>
        <p:nvSpPr>
          <p:cNvPr id="37903" name="Freeform 13"/>
          <p:cNvSpPr>
            <a:spLocks/>
          </p:cNvSpPr>
          <p:nvPr/>
        </p:nvSpPr>
        <p:spPr bwMode="auto">
          <a:xfrm>
            <a:off x="4849416" y="3400425"/>
            <a:ext cx="3751263" cy="1765300"/>
          </a:xfrm>
          <a:custGeom>
            <a:avLst/>
            <a:gdLst>
              <a:gd name="T0" fmla="*/ 0 w 2016"/>
              <a:gd name="T1" fmla="*/ 998 h 998"/>
              <a:gd name="T2" fmla="*/ 569 w 2016"/>
              <a:gd name="T3" fmla="*/ 883 h 998"/>
              <a:gd name="T4" fmla="*/ 1145 w 2016"/>
              <a:gd name="T5" fmla="*/ 633 h 998"/>
              <a:gd name="T6" fmla="*/ 1696 w 2016"/>
              <a:gd name="T7" fmla="*/ 262 h 998"/>
              <a:gd name="T8" fmla="*/ 2016 w 2016"/>
              <a:gd name="T9" fmla="*/ 0 h 998"/>
              <a:gd name="T10" fmla="*/ 0 60000 65536"/>
              <a:gd name="T11" fmla="*/ 0 60000 65536"/>
              <a:gd name="T12" fmla="*/ 0 60000 65536"/>
              <a:gd name="T13" fmla="*/ 0 60000 65536"/>
              <a:gd name="T14" fmla="*/ 0 60000 65536"/>
              <a:gd name="T15" fmla="*/ 0 w 2016"/>
              <a:gd name="T16" fmla="*/ 0 h 998"/>
              <a:gd name="T17" fmla="*/ 2016 w 2016"/>
              <a:gd name="T18" fmla="*/ 998 h 998"/>
            </a:gdLst>
            <a:ahLst/>
            <a:cxnLst>
              <a:cxn ang="T10">
                <a:pos x="T0" y="T1"/>
              </a:cxn>
              <a:cxn ang="T11">
                <a:pos x="T2" y="T3"/>
              </a:cxn>
              <a:cxn ang="T12">
                <a:pos x="T4" y="T5"/>
              </a:cxn>
              <a:cxn ang="T13">
                <a:pos x="T6" y="T7"/>
              </a:cxn>
              <a:cxn ang="T14">
                <a:pos x="T8" y="T9"/>
              </a:cxn>
            </a:cxnLst>
            <a:rect l="T15" t="T16" r="T17" b="T18"/>
            <a:pathLst>
              <a:path w="2016" h="998">
                <a:moveTo>
                  <a:pt x="0" y="998"/>
                </a:moveTo>
                <a:cubicBezTo>
                  <a:pt x="95" y="979"/>
                  <a:pt x="378" y="944"/>
                  <a:pt x="569" y="883"/>
                </a:cubicBezTo>
                <a:cubicBezTo>
                  <a:pt x="760" y="822"/>
                  <a:pt x="957" y="736"/>
                  <a:pt x="1145" y="633"/>
                </a:cubicBezTo>
                <a:cubicBezTo>
                  <a:pt x="1333" y="530"/>
                  <a:pt x="1551" y="367"/>
                  <a:pt x="1696" y="262"/>
                </a:cubicBezTo>
                <a:cubicBezTo>
                  <a:pt x="1841" y="157"/>
                  <a:pt x="1949" y="55"/>
                  <a:pt x="2016" y="0"/>
                </a:cubicBezTo>
              </a:path>
            </a:pathLst>
          </a:custGeom>
          <a:noFill/>
          <a:ln w="25400">
            <a:solidFill>
              <a:schemeClr val="tx1"/>
            </a:solidFill>
            <a:round/>
            <a:headEnd/>
            <a:tailEnd/>
          </a:ln>
        </p:spPr>
        <p:txBody>
          <a:bodyPr/>
          <a:lstStyle/>
          <a:p>
            <a:pPr>
              <a:defRPr/>
            </a:pPr>
            <a:endParaRPr lang="en-CA">
              <a:latin typeface="+mj-lt"/>
            </a:endParaRPr>
          </a:p>
        </p:txBody>
      </p:sp>
      <p:sp>
        <p:nvSpPr>
          <p:cNvPr id="37904" name="Line 14"/>
          <p:cNvSpPr>
            <a:spLocks noChangeShapeType="1"/>
          </p:cNvSpPr>
          <p:nvPr/>
        </p:nvSpPr>
        <p:spPr bwMode="auto">
          <a:xfrm>
            <a:off x="6657579" y="4697413"/>
            <a:ext cx="0" cy="503237"/>
          </a:xfrm>
          <a:prstGeom prst="line">
            <a:avLst/>
          </a:prstGeom>
          <a:noFill/>
          <a:ln w="22225">
            <a:solidFill>
              <a:schemeClr val="tx1"/>
            </a:solidFill>
            <a:round/>
            <a:headEnd type="triangle" w="lg" len="lg"/>
            <a:tailEnd type="triangle" w="lg" len="lg"/>
          </a:ln>
        </p:spPr>
        <p:txBody>
          <a:bodyPr/>
          <a:lstStyle/>
          <a:p>
            <a:pPr>
              <a:defRPr/>
            </a:pPr>
            <a:endParaRPr lang="en-CA">
              <a:latin typeface="+mj-lt"/>
            </a:endParaRPr>
          </a:p>
        </p:txBody>
      </p:sp>
      <p:sp>
        <p:nvSpPr>
          <p:cNvPr id="37905" name="Line 15"/>
          <p:cNvSpPr>
            <a:spLocks noChangeShapeType="1"/>
          </p:cNvSpPr>
          <p:nvPr/>
        </p:nvSpPr>
        <p:spPr bwMode="auto">
          <a:xfrm>
            <a:off x="5435204" y="3663950"/>
            <a:ext cx="503237" cy="0"/>
          </a:xfrm>
          <a:prstGeom prst="line">
            <a:avLst/>
          </a:prstGeom>
          <a:noFill/>
          <a:ln w="25400">
            <a:solidFill>
              <a:schemeClr val="tx1"/>
            </a:solidFill>
            <a:round/>
            <a:headEnd type="triangle" w="lg" len="lg"/>
            <a:tailEnd type="triangle" w="lg" len="lg"/>
          </a:ln>
        </p:spPr>
        <p:txBody>
          <a:bodyPr/>
          <a:lstStyle/>
          <a:p>
            <a:pPr>
              <a:defRPr/>
            </a:pPr>
            <a:endParaRPr lang="en-CA">
              <a:latin typeface="+mj-lt"/>
            </a:endParaRPr>
          </a:p>
        </p:txBody>
      </p:sp>
      <p:sp>
        <p:nvSpPr>
          <p:cNvPr id="37906" name="Text Box 16"/>
          <p:cNvSpPr txBox="1">
            <a:spLocks noChangeArrowheads="1"/>
          </p:cNvSpPr>
          <p:nvPr/>
        </p:nvSpPr>
        <p:spPr bwMode="auto">
          <a:xfrm>
            <a:off x="6000354" y="3471863"/>
            <a:ext cx="1004887" cy="307975"/>
          </a:xfrm>
          <a:prstGeom prst="rect">
            <a:avLst/>
          </a:prstGeom>
          <a:noFill/>
          <a:ln w="9525">
            <a:noFill/>
            <a:miter lim="800000"/>
            <a:headEnd/>
            <a:tailEnd/>
          </a:ln>
        </p:spPr>
        <p:txBody>
          <a:bodyPr wrap="none" lIns="92075" tIns="46038" rIns="92075" bIns="46038">
            <a:spAutoFit/>
          </a:bodyPr>
          <a:lstStyle/>
          <a:p>
            <a:pPr eaLnBrk="0" hangingPunct="0">
              <a:spcBef>
                <a:spcPct val="20000"/>
              </a:spcBef>
              <a:buClr>
                <a:schemeClr val="tx1"/>
              </a:buClr>
              <a:defRPr/>
            </a:pPr>
            <a:r>
              <a:rPr lang="en-US" sz="1400" dirty="0">
                <a:latin typeface="+mj-lt"/>
              </a:rPr>
              <a:t>time value</a:t>
            </a:r>
          </a:p>
        </p:txBody>
      </p:sp>
      <p:sp>
        <p:nvSpPr>
          <p:cNvPr id="37907" name="Line 17"/>
          <p:cNvSpPr>
            <a:spLocks noChangeShapeType="1"/>
          </p:cNvSpPr>
          <p:nvPr/>
        </p:nvSpPr>
        <p:spPr bwMode="auto">
          <a:xfrm>
            <a:off x="5433616" y="3951288"/>
            <a:ext cx="503238" cy="0"/>
          </a:xfrm>
          <a:prstGeom prst="line">
            <a:avLst/>
          </a:prstGeom>
          <a:noFill/>
          <a:ln w="25400">
            <a:solidFill>
              <a:schemeClr val="accent2"/>
            </a:solidFill>
            <a:round/>
            <a:headEnd type="triangle" w="lg" len="lg"/>
            <a:tailEnd type="triangle" w="lg" len="lg"/>
          </a:ln>
        </p:spPr>
        <p:txBody>
          <a:bodyPr/>
          <a:lstStyle/>
          <a:p>
            <a:pPr>
              <a:defRPr/>
            </a:pPr>
            <a:endParaRPr lang="en-CA">
              <a:latin typeface="+mj-lt"/>
            </a:endParaRPr>
          </a:p>
        </p:txBody>
      </p:sp>
      <p:sp>
        <p:nvSpPr>
          <p:cNvPr id="37908" name="Text Box 18"/>
          <p:cNvSpPr txBox="1">
            <a:spLocks noChangeArrowheads="1"/>
          </p:cNvSpPr>
          <p:nvPr/>
        </p:nvSpPr>
        <p:spPr bwMode="auto">
          <a:xfrm>
            <a:off x="6032104" y="3759200"/>
            <a:ext cx="1270000" cy="307975"/>
          </a:xfrm>
          <a:prstGeom prst="rect">
            <a:avLst/>
          </a:prstGeom>
          <a:noFill/>
          <a:ln w="9525">
            <a:noFill/>
            <a:miter lim="800000"/>
            <a:headEnd/>
            <a:tailEnd/>
          </a:ln>
        </p:spPr>
        <p:txBody>
          <a:bodyPr wrap="none" lIns="92075" tIns="46038" rIns="92075" bIns="46038">
            <a:spAutoFit/>
          </a:bodyPr>
          <a:lstStyle/>
          <a:p>
            <a:pPr eaLnBrk="0" hangingPunct="0">
              <a:spcBef>
                <a:spcPct val="20000"/>
              </a:spcBef>
              <a:buClr>
                <a:schemeClr val="tx1"/>
              </a:buClr>
              <a:defRPr/>
            </a:pPr>
            <a:r>
              <a:rPr lang="en-US" sz="1400" dirty="0">
                <a:latin typeface="+mj-lt"/>
              </a:rPr>
              <a:t>intrinsic value</a:t>
            </a:r>
          </a:p>
        </p:txBody>
      </p:sp>
      <p:sp>
        <p:nvSpPr>
          <p:cNvPr id="37909" name="Text Box 19"/>
          <p:cNvSpPr txBox="1">
            <a:spLocks noChangeArrowheads="1"/>
          </p:cNvSpPr>
          <p:nvPr/>
        </p:nvSpPr>
        <p:spPr bwMode="auto">
          <a:xfrm>
            <a:off x="4760516" y="2895600"/>
            <a:ext cx="1608138" cy="336550"/>
          </a:xfrm>
          <a:prstGeom prst="rect">
            <a:avLst/>
          </a:prstGeom>
          <a:noFill/>
          <a:ln w="9525">
            <a:noFill/>
            <a:miter lim="800000"/>
            <a:headEnd/>
            <a:tailEnd/>
          </a:ln>
        </p:spPr>
        <p:txBody>
          <a:bodyPr wrap="none" lIns="92075" tIns="46038" rIns="92075" bIns="46038">
            <a:spAutoFit/>
          </a:bodyPr>
          <a:lstStyle/>
          <a:p>
            <a:pPr eaLnBrk="0" hangingPunct="0">
              <a:spcBef>
                <a:spcPct val="20000"/>
              </a:spcBef>
              <a:buClr>
                <a:schemeClr val="tx1"/>
              </a:buClr>
              <a:defRPr/>
            </a:pPr>
            <a:r>
              <a:rPr lang="en-US" sz="1600" dirty="0">
                <a:latin typeface="+mj-lt"/>
              </a:rPr>
              <a:t>Option Value (C)</a:t>
            </a:r>
          </a:p>
        </p:txBody>
      </p:sp>
      <p:sp>
        <p:nvSpPr>
          <p:cNvPr id="37911" name="Line 21"/>
          <p:cNvSpPr>
            <a:spLocks noChangeShapeType="1"/>
          </p:cNvSpPr>
          <p:nvPr/>
        </p:nvSpPr>
        <p:spPr bwMode="auto">
          <a:xfrm>
            <a:off x="7952979" y="3903663"/>
            <a:ext cx="0" cy="503237"/>
          </a:xfrm>
          <a:prstGeom prst="line">
            <a:avLst/>
          </a:prstGeom>
          <a:noFill/>
          <a:ln w="22225">
            <a:solidFill>
              <a:schemeClr val="tx1"/>
            </a:solidFill>
            <a:round/>
            <a:headEnd type="triangle" w="lg" len="lg"/>
            <a:tailEnd type="triangle" w="lg" len="lg"/>
          </a:ln>
        </p:spPr>
        <p:txBody>
          <a:bodyPr/>
          <a:lstStyle/>
          <a:p>
            <a:pPr>
              <a:defRPr/>
            </a:pPr>
            <a:endParaRPr lang="en-CA">
              <a:latin typeface="+mj-lt"/>
            </a:endParaRPr>
          </a:p>
        </p:txBody>
      </p:sp>
      <p:sp>
        <p:nvSpPr>
          <p:cNvPr id="37912" name="Line 22"/>
          <p:cNvSpPr>
            <a:spLocks noChangeShapeType="1"/>
          </p:cNvSpPr>
          <p:nvPr/>
        </p:nvSpPr>
        <p:spPr bwMode="auto">
          <a:xfrm>
            <a:off x="7952979" y="4408488"/>
            <a:ext cx="0" cy="792162"/>
          </a:xfrm>
          <a:prstGeom prst="line">
            <a:avLst/>
          </a:prstGeom>
          <a:noFill/>
          <a:ln w="22225">
            <a:solidFill>
              <a:schemeClr val="accent2"/>
            </a:solidFill>
            <a:round/>
            <a:headEnd type="triangle" w="lg" len="lg"/>
            <a:tailEnd type="triangle" w="lg" len="lg"/>
          </a:ln>
        </p:spPr>
        <p:txBody>
          <a:bodyPr/>
          <a:lstStyle/>
          <a:p>
            <a:pPr>
              <a:defRPr/>
            </a:pPr>
            <a:endParaRPr lang="en-CA">
              <a:latin typeface="+mj-lt"/>
            </a:endParaRPr>
          </a:p>
        </p:txBody>
      </p:sp>
      <p:sp>
        <p:nvSpPr>
          <p:cNvPr id="37913" name="Line 23"/>
          <p:cNvSpPr>
            <a:spLocks noChangeShapeType="1"/>
          </p:cNvSpPr>
          <p:nvPr/>
        </p:nvSpPr>
        <p:spPr bwMode="auto">
          <a:xfrm>
            <a:off x="4857354" y="5621338"/>
            <a:ext cx="358775" cy="0"/>
          </a:xfrm>
          <a:prstGeom prst="line">
            <a:avLst/>
          </a:prstGeom>
          <a:noFill/>
          <a:ln w="25400">
            <a:solidFill>
              <a:schemeClr val="tx1"/>
            </a:solidFill>
            <a:round/>
            <a:headEnd type="triangle" w="lg" len="lg"/>
            <a:tailEnd type="none" w="lg" len="lg"/>
          </a:ln>
        </p:spPr>
        <p:txBody>
          <a:bodyPr/>
          <a:lstStyle/>
          <a:p>
            <a:pPr>
              <a:defRPr/>
            </a:pPr>
            <a:endParaRPr lang="en-CA">
              <a:latin typeface="+mj-lt"/>
            </a:endParaRPr>
          </a:p>
        </p:txBody>
      </p:sp>
      <p:sp>
        <p:nvSpPr>
          <p:cNvPr id="37914" name="Line 24"/>
          <p:cNvSpPr>
            <a:spLocks noChangeShapeType="1"/>
          </p:cNvSpPr>
          <p:nvPr/>
        </p:nvSpPr>
        <p:spPr bwMode="auto">
          <a:xfrm flipH="1">
            <a:off x="6657579" y="5621338"/>
            <a:ext cx="358775" cy="0"/>
          </a:xfrm>
          <a:prstGeom prst="line">
            <a:avLst/>
          </a:prstGeom>
          <a:noFill/>
          <a:ln w="25400">
            <a:solidFill>
              <a:schemeClr val="tx1"/>
            </a:solidFill>
            <a:round/>
            <a:headEnd type="triangle" w="lg" len="lg"/>
            <a:tailEnd type="none" w="lg" len="lg"/>
          </a:ln>
        </p:spPr>
        <p:txBody>
          <a:bodyPr/>
          <a:lstStyle/>
          <a:p>
            <a:pPr>
              <a:defRPr/>
            </a:pPr>
            <a:endParaRPr lang="en-CA">
              <a:latin typeface="+mj-lt"/>
            </a:endParaRPr>
          </a:p>
        </p:txBody>
      </p:sp>
      <p:sp>
        <p:nvSpPr>
          <p:cNvPr id="37915" name="Text Box 25"/>
          <p:cNvSpPr txBox="1">
            <a:spLocks noChangeArrowheads="1"/>
          </p:cNvSpPr>
          <p:nvPr/>
        </p:nvSpPr>
        <p:spPr bwMode="auto">
          <a:xfrm>
            <a:off x="5206604" y="5429250"/>
            <a:ext cx="1550987" cy="307975"/>
          </a:xfrm>
          <a:prstGeom prst="rect">
            <a:avLst/>
          </a:prstGeom>
          <a:noFill/>
          <a:ln w="9525">
            <a:noFill/>
            <a:miter lim="800000"/>
            <a:headEnd/>
            <a:tailEnd/>
          </a:ln>
        </p:spPr>
        <p:txBody>
          <a:bodyPr wrap="none" lIns="92075" tIns="46038" rIns="92075" bIns="46038">
            <a:spAutoFit/>
          </a:bodyPr>
          <a:lstStyle/>
          <a:p>
            <a:pPr eaLnBrk="0" hangingPunct="0">
              <a:spcBef>
                <a:spcPct val="20000"/>
              </a:spcBef>
              <a:buClr>
                <a:schemeClr val="tx1"/>
              </a:buClr>
              <a:defRPr/>
            </a:pPr>
            <a:r>
              <a:rPr lang="en-US" sz="1400" dirty="0">
                <a:latin typeface="+mj-lt"/>
              </a:rPr>
              <a:t>out of the money</a:t>
            </a:r>
          </a:p>
        </p:txBody>
      </p:sp>
      <p:sp>
        <p:nvSpPr>
          <p:cNvPr id="37916" name="Line 26"/>
          <p:cNvSpPr>
            <a:spLocks noChangeShapeType="1"/>
          </p:cNvSpPr>
          <p:nvPr/>
        </p:nvSpPr>
        <p:spPr bwMode="auto">
          <a:xfrm>
            <a:off x="7089379" y="5621338"/>
            <a:ext cx="358775" cy="0"/>
          </a:xfrm>
          <a:prstGeom prst="line">
            <a:avLst/>
          </a:prstGeom>
          <a:noFill/>
          <a:ln w="25400">
            <a:solidFill>
              <a:schemeClr val="tx1"/>
            </a:solidFill>
            <a:round/>
            <a:headEnd type="triangle" w="lg" len="lg"/>
            <a:tailEnd type="none" w="lg" len="lg"/>
          </a:ln>
        </p:spPr>
        <p:txBody>
          <a:bodyPr/>
          <a:lstStyle/>
          <a:p>
            <a:pPr>
              <a:defRPr/>
            </a:pPr>
            <a:endParaRPr lang="en-CA">
              <a:latin typeface="+mj-lt"/>
            </a:endParaRPr>
          </a:p>
        </p:txBody>
      </p:sp>
      <p:sp>
        <p:nvSpPr>
          <p:cNvPr id="37917" name="Line 27"/>
          <p:cNvSpPr>
            <a:spLocks noChangeShapeType="1"/>
          </p:cNvSpPr>
          <p:nvPr/>
        </p:nvSpPr>
        <p:spPr bwMode="auto">
          <a:xfrm flipH="1">
            <a:off x="8602266" y="5621338"/>
            <a:ext cx="358775" cy="0"/>
          </a:xfrm>
          <a:prstGeom prst="line">
            <a:avLst/>
          </a:prstGeom>
          <a:noFill/>
          <a:ln w="25400">
            <a:solidFill>
              <a:schemeClr val="tx1"/>
            </a:solidFill>
            <a:round/>
            <a:headEnd type="triangle" w="lg" len="lg"/>
            <a:tailEnd type="none" w="lg" len="lg"/>
          </a:ln>
        </p:spPr>
        <p:txBody>
          <a:bodyPr/>
          <a:lstStyle/>
          <a:p>
            <a:pPr>
              <a:defRPr/>
            </a:pPr>
            <a:endParaRPr lang="en-CA">
              <a:latin typeface="+mj-lt"/>
            </a:endParaRPr>
          </a:p>
        </p:txBody>
      </p:sp>
      <p:sp>
        <p:nvSpPr>
          <p:cNvPr id="37918" name="Text Box 28"/>
          <p:cNvSpPr txBox="1">
            <a:spLocks noChangeArrowheads="1"/>
          </p:cNvSpPr>
          <p:nvPr/>
        </p:nvSpPr>
        <p:spPr bwMode="auto">
          <a:xfrm>
            <a:off x="7438629" y="5418138"/>
            <a:ext cx="1223962" cy="307975"/>
          </a:xfrm>
          <a:prstGeom prst="rect">
            <a:avLst/>
          </a:prstGeom>
          <a:noFill/>
          <a:ln w="9525">
            <a:noFill/>
            <a:miter lim="800000"/>
            <a:headEnd/>
            <a:tailEnd/>
          </a:ln>
        </p:spPr>
        <p:txBody>
          <a:bodyPr wrap="none" lIns="92075" tIns="46038" rIns="92075" bIns="46038">
            <a:spAutoFit/>
          </a:bodyPr>
          <a:lstStyle/>
          <a:p>
            <a:pPr eaLnBrk="0" hangingPunct="0">
              <a:spcBef>
                <a:spcPct val="20000"/>
              </a:spcBef>
              <a:buClr>
                <a:schemeClr val="tx1"/>
              </a:buClr>
              <a:defRPr/>
            </a:pPr>
            <a:r>
              <a:rPr lang="en-US" sz="1400" dirty="0">
                <a:latin typeface="+mj-lt"/>
              </a:rPr>
              <a:t>in the money</a:t>
            </a:r>
            <a:endParaRPr lang="en-US" sz="1600" dirty="0">
              <a:latin typeface="+mj-lt"/>
            </a:endParaRPr>
          </a:p>
        </p:txBody>
      </p:sp>
      <p:sp>
        <p:nvSpPr>
          <p:cNvPr id="31" name="Rectangle 3"/>
          <p:cNvSpPr txBox="1">
            <a:spLocks noChangeArrowheads="1"/>
          </p:cNvSpPr>
          <p:nvPr/>
        </p:nvSpPr>
        <p:spPr bwMode="auto">
          <a:xfrm>
            <a:off x="540061" y="2792412"/>
            <a:ext cx="3962400" cy="3505200"/>
          </a:xfrm>
          <a:prstGeom prst="rect">
            <a:avLst/>
          </a:prstGeom>
          <a:noFill/>
          <a:ln w="9525">
            <a:noFill/>
            <a:miter lim="800000"/>
            <a:headEnd/>
            <a:tailEnd/>
          </a:ln>
        </p:spPr>
        <p:txBody>
          <a:bodyPr/>
          <a:lstStyle/>
          <a:p>
            <a:pPr marL="342900" indent="-342900" eaLnBrk="0" hangingPunct="0">
              <a:spcBef>
                <a:spcPct val="20000"/>
              </a:spcBef>
              <a:buClr>
                <a:schemeClr val="accent1"/>
              </a:buClr>
              <a:buFontTx/>
              <a:buChar char="•"/>
              <a:defRPr/>
            </a:pPr>
            <a:r>
              <a:rPr lang="en-US" sz="2000" kern="0" dirty="0">
                <a:solidFill>
                  <a:srgbClr val="000000"/>
                </a:solidFill>
                <a:latin typeface="+mn-lt"/>
                <a:cs typeface="+mn-cs"/>
              </a:rPr>
              <a:t>Call is in the money </a:t>
            </a:r>
            <a:r>
              <a:rPr lang="en-US" sz="2000" kern="0" dirty="0" err="1">
                <a:solidFill>
                  <a:srgbClr val="000000"/>
                </a:solidFill>
                <a:latin typeface="+mn-lt"/>
                <a:cs typeface="+mn-cs"/>
              </a:rPr>
              <a:t>fo</a:t>
            </a:r>
            <a:r>
              <a:rPr lang="en-US" sz="2000" kern="0" dirty="0">
                <a:solidFill>
                  <a:srgbClr val="000000"/>
                </a:solidFill>
                <a:latin typeface="+mn-lt"/>
                <a:cs typeface="+mn-cs"/>
              </a:rPr>
              <a:t>r </a:t>
            </a:r>
            <a:r>
              <a:rPr lang="en-US" sz="2000" i="1" kern="0" dirty="0">
                <a:solidFill>
                  <a:srgbClr val="000000"/>
                </a:solidFill>
                <a:latin typeface="+mn-lt"/>
                <a:cs typeface="+mn-cs"/>
              </a:rPr>
              <a:t>S </a:t>
            </a:r>
            <a:r>
              <a:rPr lang="en-US" sz="2000" kern="0" dirty="0">
                <a:solidFill>
                  <a:srgbClr val="000000"/>
                </a:solidFill>
                <a:latin typeface="+mn-lt"/>
                <a:cs typeface="+mn-cs"/>
              </a:rPr>
              <a:t>&gt;</a:t>
            </a:r>
            <a:r>
              <a:rPr lang="en-US" sz="2000" i="1" kern="0" dirty="0">
                <a:solidFill>
                  <a:srgbClr val="000000"/>
                </a:solidFill>
                <a:latin typeface="+mn-lt"/>
                <a:cs typeface="+mn-cs"/>
              </a:rPr>
              <a:t>K</a:t>
            </a:r>
            <a:r>
              <a:rPr lang="en-US" sz="2000" kern="0" dirty="0">
                <a:solidFill>
                  <a:srgbClr val="000000"/>
                </a:solidFill>
                <a:latin typeface="+mn-lt"/>
                <a:cs typeface="+mn-cs"/>
              </a:rPr>
              <a:t>, out of the money for </a:t>
            </a:r>
            <a:r>
              <a:rPr lang="en-US" sz="2000" i="1" kern="0" dirty="0">
                <a:solidFill>
                  <a:srgbClr val="000000"/>
                </a:solidFill>
                <a:latin typeface="+mn-lt"/>
                <a:cs typeface="+mn-cs"/>
              </a:rPr>
              <a:t>S </a:t>
            </a:r>
            <a:r>
              <a:rPr lang="en-US" sz="2000" kern="0" dirty="0">
                <a:solidFill>
                  <a:srgbClr val="000000"/>
                </a:solidFill>
                <a:latin typeface="+mn-lt"/>
                <a:cs typeface="+mn-cs"/>
              </a:rPr>
              <a:t>&lt;</a:t>
            </a:r>
            <a:r>
              <a:rPr lang="en-US" sz="2000" i="1" kern="0" dirty="0">
                <a:solidFill>
                  <a:srgbClr val="000000"/>
                </a:solidFill>
                <a:latin typeface="+mn-lt"/>
                <a:cs typeface="+mn-cs"/>
              </a:rPr>
              <a:t>K</a:t>
            </a:r>
            <a:r>
              <a:rPr lang="en-US" sz="2000" kern="0" dirty="0">
                <a:solidFill>
                  <a:srgbClr val="000000"/>
                </a:solidFill>
                <a:latin typeface="+mn-lt"/>
                <a:cs typeface="+mn-cs"/>
              </a:rPr>
              <a:t> and at the money for </a:t>
            </a:r>
            <a:r>
              <a:rPr lang="en-US" sz="2000" i="1" kern="0" dirty="0">
                <a:solidFill>
                  <a:srgbClr val="000000"/>
                </a:solidFill>
                <a:latin typeface="+mn-lt"/>
                <a:cs typeface="+mn-cs"/>
              </a:rPr>
              <a:t>S </a:t>
            </a:r>
            <a:r>
              <a:rPr lang="en-US" sz="2000" kern="0" dirty="0">
                <a:solidFill>
                  <a:srgbClr val="000000"/>
                </a:solidFill>
                <a:latin typeface="+mn-lt"/>
                <a:cs typeface="+mn-cs"/>
              </a:rPr>
              <a:t>=</a:t>
            </a:r>
            <a:r>
              <a:rPr lang="en-US" sz="2000" i="1" kern="0" dirty="0">
                <a:solidFill>
                  <a:srgbClr val="000000"/>
                </a:solidFill>
                <a:latin typeface="+mn-lt"/>
                <a:cs typeface="+mn-cs"/>
              </a:rPr>
              <a:t>K.</a:t>
            </a:r>
          </a:p>
          <a:p>
            <a:pPr marL="342900" indent="-342900" eaLnBrk="0" hangingPunct="0">
              <a:spcBef>
                <a:spcPct val="20000"/>
              </a:spcBef>
              <a:buClr>
                <a:schemeClr val="accent1"/>
              </a:buClr>
              <a:buFontTx/>
              <a:buChar char="•"/>
              <a:defRPr/>
            </a:pPr>
            <a:endParaRPr lang="en-US" sz="2000" i="1" kern="0" dirty="0">
              <a:solidFill>
                <a:srgbClr val="000000"/>
              </a:solidFill>
              <a:latin typeface="+mn-lt"/>
              <a:cs typeface="+mn-cs"/>
            </a:endParaRPr>
          </a:p>
          <a:p>
            <a:pPr marL="342900" indent="-342900" eaLnBrk="0" hangingPunct="0">
              <a:spcBef>
                <a:spcPct val="20000"/>
              </a:spcBef>
              <a:buClr>
                <a:schemeClr val="accent1"/>
              </a:buClr>
              <a:buFontTx/>
              <a:buChar char="•"/>
              <a:defRPr/>
            </a:pPr>
            <a:r>
              <a:rPr lang="en-US" sz="2000" b="1" kern="0" dirty="0">
                <a:solidFill>
                  <a:srgbClr val="000000"/>
                </a:solidFill>
                <a:latin typeface="+mn-lt"/>
                <a:cs typeface="+mn-cs"/>
              </a:rPr>
              <a:t>Intrinsic value</a:t>
            </a:r>
            <a:r>
              <a:rPr lang="en-US" sz="2000" b="1" i="1" kern="0" dirty="0">
                <a:solidFill>
                  <a:srgbClr val="000000"/>
                </a:solidFill>
                <a:latin typeface="+mn-lt"/>
                <a:cs typeface="+mn-cs"/>
              </a:rPr>
              <a:t> </a:t>
            </a:r>
            <a:r>
              <a:rPr lang="en-US" sz="2000" kern="0" dirty="0">
                <a:solidFill>
                  <a:srgbClr val="000000"/>
                </a:solidFill>
                <a:latin typeface="+mn-lt"/>
                <a:cs typeface="+mn-cs"/>
              </a:rPr>
              <a:t>of option is maximum of zero and value if exercised immediately.</a:t>
            </a:r>
          </a:p>
          <a:p>
            <a:pPr marL="342900" indent="-342900" eaLnBrk="0" hangingPunct="0">
              <a:spcBef>
                <a:spcPct val="20000"/>
              </a:spcBef>
              <a:buClr>
                <a:schemeClr val="accent1"/>
              </a:buClr>
              <a:buFontTx/>
              <a:buChar char="•"/>
              <a:defRPr/>
            </a:pPr>
            <a:r>
              <a:rPr lang="en-US" sz="2000" b="1" kern="0" dirty="0">
                <a:solidFill>
                  <a:srgbClr val="000000"/>
                </a:solidFill>
                <a:latin typeface="+mn-lt"/>
                <a:cs typeface="+mn-cs"/>
              </a:rPr>
              <a:t>Time value </a:t>
            </a:r>
            <a:r>
              <a:rPr lang="en-US" sz="2000" kern="0" dirty="0">
                <a:solidFill>
                  <a:srgbClr val="000000"/>
                </a:solidFill>
                <a:latin typeface="+mn-lt"/>
                <a:cs typeface="+mn-cs"/>
              </a:rPr>
              <a:t>of option is difference between market value and intrinsic value.</a:t>
            </a:r>
            <a:endParaRPr lang="en-US" sz="2000" b="1" kern="0" dirty="0">
              <a:solidFill>
                <a:srgbClr val="000000"/>
              </a:solidFill>
              <a:latin typeface="+mn-lt"/>
              <a:cs typeface="+mn-cs"/>
            </a:endParaRPr>
          </a:p>
        </p:txBody>
      </p:sp>
    </p:spTree>
    <p:extLst>
      <p:ext uri="{BB962C8B-B14F-4D97-AF65-F5344CB8AC3E}">
        <p14:creationId xmlns:p14="http://schemas.microsoft.com/office/powerpoint/2010/main" val="1204221593"/>
      </p:ext>
    </p:extLst>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2514600"/>
            <a:ext cx="8229600" cy="1143000"/>
          </a:xfrm>
        </p:spPr>
        <p:txBody>
          <a:bodyPr>
            <a:normAutofit fontScale="90000"/>
          </a:bodyPr>
          <a:lstStyle/>
          <a:p>
            <a:r>
              <a:rPr lang="en-US" dirty="0" smtClean="0"/>
              <a:t>SAMPLE MATERIALS END HERE.</a:t>
            </a:r>
            <a:br>
              <a:rPr lang="en-US" dirty="0" smtClean="0"/>
            </a:br>
            <a:endParaRPr lang="en-US" dirty="0"/>
          </a:p>
        </p:txBody>
      </p:sp>
      <p:sp>
        <p:nvSpPr>
          <p:cNvPr id="4" name="Slide Number Placeholder 3"/>
          <p:cNvSpPr>
            <a:spLocks noGrp="1"/>
          </p:cNvSpPr>
          <p:nvPr>
            <p:ph type="sldNum" sz="quarter" idx="12"/>
          </p:nvPr>
        </p:nvSpPr>
        <p:spPr/>
        <p:txBody>
          <a:bodyPr/>
          <a:lstStyle/>
          <a:p>
            <a:pPr>
              <a:defRPr/>
            </a:pPr>
            <a:fld id="{92CC8CBE-C9BA-4F99-BB8F-99F2FB97ADCA}" type="slidenum">
              <a:rPr lang="en-US" smtClean="0"/>
              <a:pPr>
                <a:defRPr/>
              </a:pPr>
              <a:t>16</a:t>
            </a:fld>
            <a:endParaRPr lang="en-US" dirty="0"/>
          </a:p>
        </p:txBody>
      </p:sp>
    </p:spTree>
    <p:extLst>
      <p:ext uri="{BB962C8B-B14F-4D97-AF65-F5344CB8AC3E}">
        <p14:creationId xmlns:p14="http://schemas.microsoft.com/office/powerpoint/2010/main" val="192379873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Grp="1" noChangeArrowheads="1"/>
          </p:cNvSpPr>
          <p:nvPr>
            <p:ph type="title"/>
          </p:nvPr>
        </p:nvSpPr>
        <p:spPr>
          <a:xfrm>
            <a:off x="838200" y="2514600"/>
            <a:ext cx="7772400" cy="1362075"/>
          </a:xfrm>
        </p:spPr>
        <p:txBody>
          <a:bodyPr/>
          <a:lstStyle/>
          <a:p>
            <a:pPr algn="ctr">
              <a:defRPr/>
            </a:pPr>
            <a:r>
              <a:rPr lang="en-US" dirty="0" smtClean="0"/>
              <a:t>Binomial Models</a:t>
            </a:r>
            <a:endParaRPr lang="en-CA" dirty="0" smtClean="0"/>
          </a:p>
        </p:txBody>
      </p:sp>
      <p:sp>
        <p:nvSpPr>
          <p:cNvPr id="2" name="Slide Number Placeholder 1"/>
          <p:cNvSpPr>
            <a:spLocks noGrp="1"/>
          </p:cNvSpPr>
          <p:nvPr>
            <p:ph type="sldNum" sz="quarter" idx="12"/>
          </p:nvPr>
        </p:nvSpPr>
        <p:spPr/>
        <p:txBody>
          <a:bodyPr/>
          <a:lstStyle/>
          <a:p>
            <a:pPr>
              <a:defRPr/>
            </a:pPr>
            <a:fld id="{08314117-1848-4012-8B26-6B3A1E3F1008}" type="slidenum">
              <a:rPr lang="en-US" smtClean="0"/>
              <a:pPr>
                <a:defRPr/>
              </a:pPr>
              <a:t>17</a:t>
            </a:fld>
            <a:endParaRPr lang="en-US" dirty="0"/>
          </a:p>
        </p:txBody>
      </p:sp>
    </p:spTree>
    <p:extLst>
      <p:ext uri="{BB962C8B-B14F-4D97-AF65-F5344CB8AC3E}">
        <p14:creationId xmlns:p14="http://schemas.microsoft.com/office/powerpoint/2010/main" val="195902976"/>
      </p:ext>
    </p:extLst>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ChangeArrowheads="1"/>
          </p:cNvSpPr>
          <p:nvPr>
            <p:ph type="title"/>
          </p:nvPr>
        </p:nvSpPr>
        <p:spPr>
          <a:xfrm>
            <a:off x="762000" y="2438400"/>
            <a:ext cx="7772400" cy="1362075"/>
          </a:xfrm>
        </p:spPr>
        <p:txBody>
          <a:bodyPr/>
          <a:lstStyle/>
          <a:p>
            <a:pPr algn="ctr">
              <a:defRPr/>
            </a:pPr>
            <a:r>
              <a:rPr lang="en-US" dirty="0" smtClean="0"/>
              <a:t>Simulation Methods (Monte Carlo)</a:t>
            </a:r>
            <a:endParaRPr lang="en-CA" dirty="0" smtClean="0"/>
          </a:p>
        </p:txBody>
      </p:sp>
      <p:sp>
        <p:nvSpPr>
          <p:cNvPr id="2" name="Slide Number Placeholder 1"/>
          <p:cNvSpPr>
            <a:spLocks noGrp="1"/>
          </p:cNvSpPr>
          <p:nvPr>
            <p:ph type="sldNum" sz="quarter" idx="12"/>
          </p:nvPr>
        </p:nvSpPr>
        <p:spPr/>
        <p:txBody>
          <a:bodyPr/>
          <a:lstStyle/>
          <a:p>
            <a:pPr>
              <a:defRPr/>
            </a:pPr>
            <a:fld id="{08314117-1848-4012-8B26-6B3A1E3F1008}" type="slidenum">
              <a:rPr lang="en-US" smtClean="0"/>
              <a:pPr>
                <a:defRPr/>
              </a:pPr>
              <a:t>18</a:t>
            </a:fld>
            <a:endParaRPr lang="en-US" dirty="0"/>
          </a:p>
        </p:txBody>
      </p:sp>
    </p:spTree>
    <p:extLst>
      <p:ext uri="{BB962C8B-B14F-4D97-AF65-F5344CB8AC3E}">
        <p14:creationId xmlns:p14="http://schemas.microsoft.com/office/powerpoint/2010/main" val="302239219"/>
      </p:ext>
    </p:extLst>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2"/>
          <p:cNvSpPr>
            <a:spLocks noGrp="1" noChangeArrowheads="1"/>
          </p:cNvSpPr>
          <p:nvPr>
            <p:ph type="title"/>
          </p:nvPr>
        </p:nvSpPr>
        <p:spPr>
          <a:xfrm>
            <a:off x="762000" y="2133600"/>
            <a:ext cx="7772400" cy="1362075"/>
          </a:xfrm>
        </p:spPr>
        <p:txBody>
          <a:bodyPr>
            <a:normAutofit fontScale="90000"/>
          </a:bodyPr>
          <a:lstStyle/>
          <a:p>
            <a:pPr algn="ctr">
              <a:defRPr/>
            </a:pPr>
            <a:r>
              <a:rPr lang="en-US" dirty="0" smtClean="0"/>
              <a:t>Path-Dependence and Derivatives on Multiple Underlying Assets</a:t>
            </a:r>
            <a:endParaRPr lang="en-CA" dirty="0" smtClean="0"/>
          </a:p>
        </p:txBody>
      </p:sp>
      <p:sp>
        <p:nvSpPr>
          <p:cNvPr id="2" name="Slide Number Placeholder 1"/>
          <p:cNvSpPr>
            <a:spLocks noGrp="1"/>
          </p:cNvSpPr>
          <p:nvPr>
            <p:ph type="sldNum" sz="quarter" idx="12"/>
          </p:nvPr>
        </p:nvSpPr>
        <p:spPr/>
        <p:txBody>
          <a:bodyPr/>
          <a:lstStyle/>
          <a:p>
            <a:pPr>
              <a:defRPr/>
            </a:pPr>
            <a:fld id="{08314117-1848-4012-8B26-6B3A1E3F1008}" type="slidenum">
              <a:rPr lang="en-US" smtClean="0"/>
              <a:pPr>
                <a:defRPr/>
              </a:pPr>
              <a:t>19</a:t>
            </a:fld>
            <a:endParaRPr lang="en-US" dirty="0"/>
          </a:p>
        </p:txBody>
      </p:sp>
    </p:spTree>
    <p:extLst>
      <p:ext uri="{BB962C8B-B14F-4D97-AF65-F5344CB8AC3E}">
        <p14:creationId xmlns:p14="http://schemas.microsoft.com/office/powerpoint/2010/main" val="879640084"/>
      </p:ext>
    </p:extLst>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a:xfrm>
            <a:off x="685800" y="381000"/>
            <a:ext cx="7772400" cy="914400"/>
          </a:xfrm>
        </p:spPr>
        <p:txBody>
          <a:bodyPr/>
          <a:lstStyle/>
          <a:p>
            <a:r>
              <a:rPr lang="en-GB" altLang="en-US" dirty="0" smtClean="0"/>
              <a:t>Course Objectives</a:t>
            </a:r>
          </a:p>
        </p:txBody>
      </p:sp>
      <p:sp>
        <p:nvSpPr>
          <p:cNvPr id="34819" name="Rectangle 3"/>
          <p:cNvSpPr>
            <a:spLocks noGrp="1" noChangeArrowheads="1"/>
          </p:cNvSpPr>
          <p:nvPr>
            <p:ph idx="1"/>
          </p:nvPr>
        </p:nvSpPr>
        <p:spPr>
          <a:xfrm>
            <a:off x="228600" y="1143000"/>
            <a:ext cx="8610600" cy="4267200"/>
          </a:xfrm>
        </p:spPr>
        <p:txBody>
          <a:bodyPr/>
          <a:lstStyle/>
          <a:p>
            <a:pPr marL="0" indent="0">
              <a:spcBef>
                <a:spcPts val="0"/>
              </a:spcBef>
              <a:buNone/>
            </a:pPr>
            <a:r>
              <a:rPr lang="en-CA" altLang="en-US" sz="2000" dirty="0" smtClean="0"/>
              <a:t>In this course, we introduce and offer practical guidance in the implementation of quantitative methods for the pricing and analysis of derivative securities. </a:t>
            </a:r>
            <a:endParaRPr lang="en-GB" altLang="en-US" sz="2000" dirty="0" smtClean="0"/>
          </a:p>
          <a:p>
            <a:r>
              <a:rPr lang="en-GB" altLang="en-US" sz="2000" dirty="0" smtClean="0"/>
              <a:t>By the end of the session, you will be able to:</a:t>
            </a:r>
            <a:endParaRPr lang="en-CA" altLang="en-US" sz="2000" dirty="0" smtClean="0"/>
          </a:p>
          <a:p>
            <a:pPr lvl="1">
              <a:spcBef>
                <a:spcPts val="0"/>
              </a:spcBef>
            </a:pPr>
            <a:r>
              <a:rPr lang="en-GB" altLang="en-US" sz="2000" dirty="0" smtClean="0"/>
              <a:t>Explain the relevance of hedging costs and arbitrage to derivatives pricing</a:t>
            </a:r>
          </a:p>
          <a:p>
            <a:pPr lvl="1">
              <a:spcBef>
                <a:spcPts val="0"/>
              </a:spcBef>
            </a:pPr>
            <a:r>
              <a:rPr lang="en-GB" altLang="en-US" sz="2000" dirty="0" smtClean="0"/>
              <a:t>Outline the principles underlying risk-neutral valuation of derivatives</a:t>
            </a:r>
          </a:p>
          <a:p>
            <a:pPr lvl="1">
              <a:spcBef>
                <a:spcPts val="0"/>
              </a:spcBef>
            </a:pPr>
            <a:r>
              <a:rPr lang="en-GB" altLang="en-US" sz="2000" dirty="0" smtClean="0"/>
              <a:t>Construct and implement binomial models for European and American options</a:t>
            </a:r>
          </a:p>
          <a:p>
            <a:pPr lvl="1">
              <a:spcBef>
                <a:spcPts val="0"/>
              </a:spcBef>
            </a:pPr>
            <a:r>
              <a:rPr lang="en-CA" altLang="en-US" sz="2000" dirty="0" smtClean="0"/>
              <a:t>Outline the principles of simulation or Monte Carlo methods </a:t>
            </a:r>
          </a:p>
          <a:p>
            <a:pPr lvl="1">
              <a:spcBef>
                <a:spcPts val="0"/>
              </a:spcBef>
            </a:pPr>
            <a:r>
              <a:rPr lang="en-CA" altLang="en-US" sz="2000" dirty="0" smtClean="0"/>
              <a:t>Construct simulated paths for asset prices</a:t>
            </a:r>
          </a:p>
          <a:p>
            <a:pPr lvl="1">
              <a:spcBef>
                <a:spcPts val="0"/>
              </a:spcBef>
            </a:pPr>
            <a:r>
              <a:rPr lang="en-CA" altLang="en-US" sz="2000" dirty="0" smtClean="0"/>
              <a:t>Use Monte Carlo methods to price European options</a:t>
            </a:r>
          </a:p>
          <a:p>
            <a:pPr lvl="1">
              <a:spcBef>
                <a:spcPts val="0"/>
              </a:spcBef>
            </a:pPr>
            <a:r>
              <a:rPr lang="en-CA" altLang="en-US" sz="2000" dirty="0" smtClean="0"/>
              <a:t>Show how Monte Carlo methods can be extended to price more complex derivatives, including contracts with path-dependent payoffs (e.g. Asian options) and contract on multiple underlying assets </a:t>
            </a:r>
          </a:p>
        </p:txBody>
      </p:sp>
      <p:sp>
        <p:nvSpPr>
          <p:cNvPr id="2" name="Slide Number Placeholder 1"/>
          <p:cNvSpPr>
            <a:spLocks noGrp="1"/>
          </p:cNvSpPr>
          <p:nvPr>
            <p:ph type="sldNum" sz="quarter" idx="12"/>
          </p:nvPr>
        </p:nvSpPr>
        <p:spPr/>
        <p:txBody>
          <a:bodyPr/>
          <a:lstStyle/>
          <a:p>
            <a:pPr>
              <a:defRPr/>
            </a:pPr>
            <a:fld id="{92CC8CBE-C9BA-4F99-BB8F-99F2FB97ADCA}" type="slidenum">
              <a:rPr lang="en-US" smtClean="0"/>
              <a:pPr>
                <a:defRPr/>
              </a:pPr>
              <a:t>2</a:t>
            </a:fld>
            <a:endParaRPr lang="en-US" dirty="0"/>
          </a:p>
        </p:txBody>
      </p:sp>
    </p:spTree>
    <p:extLst>
      <p:ext uri="{BB962C8B-B14F-4D97-AF65-F5344CB8AC3E}">
        <p14:creationId xmlns:p14="http://schemas.microsoft.com/office/powerpoint/2010/main" val="2579891797"/>
      </p:ext>
    </p:extLst>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2313" y="1371600"/>
            <a:ext cx="7772400" cy="4397375"/>
          </a:xfrm>
        </p:spPr>
        <p:txBody>
          <a:bodyPr>
            <a:normAutofit/>
          </a:bodyPr>
          <a:lstStyle/>
          <a:p>
            <a:r>
              <a:rPr lang="en-US" dirty="0" smtClean="0"/>
              <a:t>THANK YOU FOR READING THIS SHORT COURSE OVERVIEW. PLEASE CONTACT US FOR A CUSTOM QUOTE ON YOUR NEXT TRAINING PROJECT</a:t>
            </a:r>
            <a:endParaRPr lang="en-US" dirty="0"/>
          </a:p>
        </p:txBody>
      </p:sp>
      <p:sp>
        <p:nvSpPr>
          <p:cNvPr id="4" name="Slide Number Placeholder 3"/>
          <p:cNvSpPr>
            <a:spLocks noGrp="1"/>
          </p:cNvSpPr>
          <p:nvPr>
            <p:ph type="sldNum" sz="quarter" idx="12"/>
          </p:nvPr>
        </p:nvSpPr>
        <p:spPr/>
        <p:txBody>
          <a:bodyPr/>
          <a:lstStyle/>
          <a:p>
            <a:pPr>
              <a:defRPr/>
            </a:pPr>
            <a:fld id="{08314117-1848-4012-8B26-6B3A1E3F1008}" type="slidenum">
              <a:rPr lang="en-US" smtClean="0"/>
              <a:pPr>
                <a:defRPr/>
              </a:pPr>
              <a:t>20</a:t>
            </a:fld>
            <a:endParaRPr lang="en-US" dirty="0"/>
          </a:p>
        </p:txBody>
      </p:sp>
    </p:spTree>
    <p:extLst>
      <p:ext uri="{BB962C8B-B14F-4D97-AF65-F5344CB8AC3E}">
        <p14:creationId xmlns:p14="http://schemas.microsoft.com/office/powerpoint/2010/main" val="1740065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Number Placeholder 3"/>
          <p:cNvSpPr>
            <a:spLocks noGrp="1"/>
          </p:cNvSpPr>
          <p:nvPr>
            <p:ph type="sldNum" sz="quarter" idx="12"/>
          </p:nvPr>
        </p:nvSpPr>
        <p:spPr>
          <a:noFill/>
        </p:spPr>
        <p:txBody>
          <a:bodyPr/>
          <a:lstStyle/>
          <a:p>
            <a:fld id="{32EEDC79-9EA9-4391-BFD1-7A610DC46C03}" type="slidenum">
              <a:rPr lang="en-US" smtClean="0"/>
              <a:pPr/>
              <a:t>3</a:t>
            </a:fld>
            <a:endParaRPr lang="en-US" smtClean="0"/>
          </a:p>
        </p:txBody>
      </p:sp>
      <p:graphicFrame>
        <p:nvGraphicFramePr>
          <p:cNvPr id="5" name="Table 4"/>
          <p:cNvGraphicFramePr>
            <a:graphicFrameLocks noGrp="1"/>
          </p:cNvGraphicFramePr>
          <p:nvPr>
            <p:extLst>
              <p:ext uri="{D42A27DB-BD31-4B8C-83A1-F6EECF244321}">
                <p14:modId xmlns:p14="http://schemas.microsoft.com/office/powerpoint/2010/main" val="1962764604"/>
              </p:ext>
            </p:extLst>
          </p:nvPr>
        </p:nvGraphicFramePr>
        <p:xfrm>
          <a:off x="914400" y="762000"/>
          <a:ext cx="7391400" cy="4402836"/>
        </p:xfrm>
        <a:graphic>
          <a:graphicData uri="http://schemas.openxmlformats.org/drawingml/2006/table">
            <a:tbl>
              <a:tblPr/>
              <a:tblGrid>
                <a:gridCol w="2128893"/>
                <a:gridCol w="5262507"/>
              </a:tblGrid>
              <a:tr h="914400">
                <a:tc gridSpan="2">
                  <a:txBody>
                    <a:bodyPr/>
                    <a:lstStyle/>
                    <a:p>
                      <a:pPr marL="0" marR="0" algn="ctr">
                        <a:lnSpc>
                          <a:spcPct val="115000"/>
                        </a:lnSpc>
                        <a:spcBef>
                          <a:spcPts val="0"/>
                        </a:spcBef>
                        <a:spcAft>
                          <a:spcPts val="0"/>
                        </a:spcAft>
                      </a:pPr>
                      <a:r>
                        <a:rPr lang="en-US" sz="2400" b="1" dirty="0" smtClean="0">
                          <a:latin typeface="Tahoma"/>
                          <a:ea typeface="Calibri"/>
                          <a:cs typeface="Times New Roman"/>
                        </a:rPr>
                        <a:t>Quantitative Methods for Derivatives</a:t>
                      </a:r>
                    </a:p>
                    <a:p>
                      <a:pPr marL="0" marR="0" algn="ctr">
                        <a:lnSpc>
                          <a:spcPct val="115000"/>
                        </a:lnSpc>
                        <a:spcBef>
                          <a:spcPts val="0"/>
                        </a:spcBef>
                        <a:spcAft>
                          <a:spcPts val="0"/>
                        </a:spcAft>
                      </a:pPr>
                      <a:r>
                        <a:rPr lang="en-US" sz="2400" b="1" dirty="0" smtClean="0">
                          <a:latin typeface="Tahoma" pitchFamily="34" charset="0"/>
                          <a:ea typeface="Calibri"/>
                          <a:cs typeface="Tahoma" pitchFamily="34" charset="0"/>
                        </a:rPr>
                        <a:t>Course</a:t>
                      </a:r>
                      <a:r>
                        <a:rPr lang="en-US" sz="2400" b="1" baseline="0" dirty="0" smtClean="0">
                          <a:latin typeface="Tahoma" pitchFamily="34" charset="0"/>
                          <a:ea typeface="Calibri"/>
                          <a:cs typeface="Tahoma" pitchFamily="34" charset="0"/>
                        </a:rPr>
                        <a:t> Agenda</a:t>
                      </a:r>
                      <a:endParaRPr lang="en-US" sz="2400" b="1" dirty="0">
                        <a:latin typeface="Tahoma" pitchFamily="34" charset="0"/>
                        <a:ea typeface="Calibri"/>
                        <a:cs typeface="Tahoma"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r>
              <a:tr h="990600">
                <a:tc>
                  <a:txBody>
                    <a:bodyPr/>
                    <a:lstStyle/>
                    <a:p>
                      <a:pPr marL="0" marR="0">
                        <a:lnSpc>
                          <a:spcPct val="115000"/>
                        </a:lnSpc>
                        <a:spcBef>
                          <a:spcPts val="0"/>
                        </a:spcBef>
                        <a:spcAft>
                          <a:spcPts val="0"/>
                        </a:spcAft>
                      </a:pPr>
                      <a:r>
                        <a:rPr lang="en-US" sz="2400" b="1" dirty="0">
                          <a:latin typeface="+mn-lt"/>
                          <a:ea typeface="Calibri"/>
                          <a:cs typeface="Times New Roman"/>
                        </a:rPr>
                        <a:t>Session 1</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66FF33"/>
                    </a:solidFill>
                  </a:tcPr>
                </a:tc>
                <a:tc>
                  <a:txBody>
                    <a:bodyPr/>
                    <a:lstStyle/>
                    <a:p>
                      <a:pPr marL="0" marR="0">
                        <a:lnSpc>
                          <a:spcPct val="115000"/>
                        </a:lnSpc>
                        <a:spcBef>
                          <a:spcPts val="0"/>
                        </a:spcBef>
                        <a:spcAft>
                          <a:spcPts val="0"/>
                        </a:spcAft>
                      </a:pPr>
                      <a:r>
                        <a:rPr lang="en-US" sz="2400" b="1" u="none" kern="1200" dirty="0" smtClean="0">
                          <a:solidFill>
                            <a:schemeClr val="tx1"/>
                          </a:solidFill>
                          <a:latin typeface="+mn-lt"/>
                          <a:ea typeface="+mn-ea"/>
                          <a:cs typeface="+mn-cs"/>
                        </a:rPr>
                        <a:t>Pricing Derivatives:  Basic Concepts</a:t>
                      </a:r>
                      <a:endParaRPr lang="en-US" sz="2400" b="1" u="none" dirty="0">
                        <a:latin typeface="+mn-lt"/>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66FF33"/>
                    </a:solidFill>
                  </a:tcPr>
                </a:tc>
              </a:tr>
              <a:tr h="818388">
                <a:tc>
                  <a:txBody>
                    <a:bodyPr/>
                    <a:lstStyle/>
                    <a:p>
                      <a:pPr marL="0" marR="0">
                        <a:lnSpc>
                          <a:spcPct val="115000"/>
                        </a:lnSpc>
                        <a:spcBef>
                          <a:spcPts val="0"/>
                        </a:spcBef>
                        <a:spcAft>
                          <a:spcPts val="0"/>
                        </a:spcAft>
                      </a:pPr>
                      <a:r>
                        <a:rPr lang="en-US" sz="2400" b="0" dirty="0">
                          <a:latin typeface="Tahoma"/>
                          <a:ea typeface="Calibri"/>
                          <a:cs typeface="Times New Roman"/>
                        </a:rPr>
                        <a:t>Session 2</a:t>
                      </a:r>
                      <a:endParaRPr lang="en-US" sz="2400" b="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nSpc>
                          <a:spcPct val="115000"/>
                        </a:lnSpc>
                        <a:spcBef>
                          <a:spcPts val="0"/>
                        </a:spcBef>
                        <a:spcAft>
                          <a:spcPts val="0"/>
                        </a:spcAft>
                      </a:pPr>
                      <a:r>
                        <a:rPr lang="en-US" sz="2400" kern="1200" dirty="0" smtClean="0">
                          <a:solidFill>
                            <a:schemeClr val="tx1"/>
                          </a:solidFill>
                          <a:latin typeface="+mn-lt"/>
                          <a:ea typeface="+mn-ea"/>
                          <a:cs typeface="+mn-cs"/>
                        </a:rPr>
                        <a:t>Binomial</a:t>
                      </a:r>
                      <a:r>
                        <a:rPr lang="en-US" sz="2400" kern="1200" baseline="0" dirty="0" smtClean="0">
                          <a:solidFill>
                            <a:schemeClr val="tx1"/>
                          </a:solidFill>
                          <a:latin typeface="+mn-lt"/>
                          <a:ea typeface="+mn-ea"/>
                          <a:cs typeface="+mn-cs"/>
                        </a:rPr>
                        <a:t> Models</a:t>
                      </a:r>
                      <a:endParaRPr lang="en-US" sz="2400" b="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r>
              <a:tr h="705612">
                <a:tc>
                  <a:txBody>
                    <a:bodyPr/>
                    <a:lstStyle/>
                    <a:p>
                      <a:pPr marL="0" marR="0">
                        <a:lnSpc>
                          <a:spcPct val="115000"/>
                        </a:lnSpc>
                        <a:spcBef>
                          <a:spcPts val="0"/>
                        </a:spcBef>
                        <a:spcAft>
                          <a:spcPts val="0"/>
                        </a:spcAft>
                      </a:pPr>
                      <a:r>
                        <a:rPr lang="en-US" sz="2400" dirty="0">
                          <a:latin typeface="Tahoma"/>
                          <a:ea typeface="Calibri"/>
                          <a:cs typeface="Times New Roman"/>
                        </a:rPr>
                        <a:t>Session 3</a:t>
                      </a:r>
                      <a:endParaRPr lang="en-US" sz="24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en-US" sz="2400" b="0" u="none" kern="1200" dirty="0" smtClean="0">
                          <a:solidFill>
                            <a:schemeClr val="tx1"/>
                          </a:solidFill>
                          <a:latin typeface="+mn-lt"/>
                          <a:ea typeface="+mn-ea"/>
                          <a:cs typeface="+mn-cs"/>
                        </a:rPr>
                        <a:t>Simulation Methods</a:t>
                      </a:r>
                      <a:r>
                        <a:rPr lang="en-US" sz="2400" b="0" u="none" kern="1200" baseline="0" dirty="0" smtClean="0">
                          <a:solidFill>
                            <a:schemeClr val="tx1"/>
                          </a:solidFill>
                          <a:latin typeface="+mn-lt"/>
                          <a:ea typeface="+mn-ea"/>
                          <a:cs typeface="+mn-cs"/>
                        </a:rPr>
                        <a:t> (Monte Carlo)</a:t>
                      </a:r>
                      <a:endParaRPr lang="en-US" sz="2400" b="0" u="none" kern="1200" dirty="0">
                        <a:solidFill>
                          <a:schemeClr val="tx1"/>
                        </a:solidFill>
                        <a:latin typeface="+mn-lt"/>
                        <a:ea typeface="+mn-ea"/>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973836">
                <a:tc>
                  <a:txBody>
                    <a:bodyPr/>
                    <a:lstStyle/>
                    <a:p>
                      <a:pPr marL="0" marR="0">
                        <a:lnSpc>
                          <a:spcPct val="115000"/>
                        </a:lnSpc>
                        <a:spcBef>
                          <a:spcPts val="0"/>
                        </a:spcBef>
                        <a:spcAft>
                          <a:spcPts val="0"/>
                        </a:spcAft>
                      </a:pPr>
                      <a:r>
                        <a:rPr lang="en-US" sz="2400" dirty="0" smtClean="0">
                          <a:latin typeface="Tahoma"/>
                          <a:ea typeface="Calibri"/>
                          <a:cs typeface="Times New Roman"/>
                        </a:rPr>
                        <a:t>Session 4</a:t>
                      </a:r>
                      <a:endParaRPr lang="en-US" sz="24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2400" b="0" u="none" kern="1200" dirty="0" smtClean="0">
                          <a:solidFill>
                            <a:schemeClr val="tx1"/>
                          </a:solidFill>
                          <a:latin typeface="+mn-lt"/>
                          <a:ea typeface="+mn-ea"/>
                          <a:cs typeface="+mn-cs"/>
                        </a:rPr>
                        <a:t>Path Dependence and Derivatives on Multiple</a:t>
                      </a:r>
                      <a:r>
                        <a:rPr lang="en-US" sz="2400" b="0" u="none" kern="1200" baseline="0" dirty="0" smtClean="0">
                          <a:solidFill>
                            <a:schemeClr val="tx1"/>
                          </a:solidFill>
                          <a:latin typeface="+mn-lt"/>
                          <a:ea typeface="+mn-ea"/>
                          <a:cs typeface="+mn-cs"/>
                        </a:rPr>
                        <a:t> Underlying Assets</a:t>
                      </a:r>
                      <a:endParaRPr lang="en-US" sz="2400" b="0" u="none"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215116813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r>
              <a:rPr lang="en-US" sz="3600" dirty="0"/>
              <a:t>Pricing Derivatives: Basic </a:t>
            </a:r>
            <a:r>
              <a:rPr lang="en-US" sz="3600" dirty="0" smtClean="0"/>
              <a:t>Concepts</a:t>
            </a:r>
            <a:r>
              <a:rPr lang="en-US" dirty="0" smtClean="0"/>
              <a:t/>
            </a:r>
            <a:br>
              <a:rPr lang="en-US" dirty="0" smtClean="0"/>
            </a:br>
            <a:r>
              <a:rPr lang="en-US" sz="3600" dirty="0" smtClean="0"/>
              <a:t>Session Objectives</a:t>
            </a:r>
            <a:endParaRPr lang="en-US" sz="3600" dirty="0"/>
          </a:p>
        </p:txBody>
      </p:sp>
      <p:sp>
        <p:nvSpPr>
          <p:cNvPr id="5" name="Content Placeholder 4"/>
          <p:cNvSpPr>
            <a:spLocks noGrp="1"/>
          </p:cNvSpPr>
          <p:nvPr>
            <p:ph idx="1"/>
          </p:nvPr>
        </p:nvSpPr>
        <p:spPr/>
        <p:txBody>
          <a:bodyPr/>
          <a:lstStyle/>
          <a:p>
            <a:pPr marL="0" indent="0">
              <a:buNone/>
            </a:pPr>
            <a:r>
              <a:rPr lang="en-US" dirty="0"/>
              <a:t>By the end of this first section of the course, participants will be able to explain the relevance of the following concepts to derivatives pricing:</a:t>
            </a:r>
          </a:p>
          <a:p>
            <a:pPr lvl="0"/>
            <a:r>
              <a:rPr lang="en-US" sz="2400" dirty="0"/>
              <a:t>Hedging costs</a:t>
            </a:r>
          </a:p>
          <a:p>
            <a:pPr lvl="0"/>
            <a:r>
              <a:rPr lang="en-US" sz="2400" dirty="0"/>
              <a:t>Arbitrage</a:t>
            </a:r>
          </a:p>
          <a:p>
            <a:pPr lvl="0"/>
            <a:r>
              <a:rPr lang="en-US" sz="2400" dirty="0"/>
              <a:t>State prices</a:t>
            </a:r>
          </a:p>
          <a:p>
            <a:pPr lvl="0"/>
            <a:r>
              <a:rPr lang="en-US" sz="2400" dirty="0"/>
              <a:t>Risk-neutral probabilities and numeraires</a:t>
            </a:r>
          </a:p>
          <a:p>
            <a:endParaRPr lang="en-US" dirty="0"/>
          </a:p>
        </p:txBody>
      </p:sp>
      <p:sp>
        <p:nvSpPr>
          <p:cNvPr id="2" name="Slide Number Placeholder 1"/>
          <p:cNvSpPr>
            <a:spLocks noGrp="1"/>
          </p:cNvSpPr>
          <p:nvPr>
            <p:ph type="sldNum" sz="quarter" idx="12"/>
          </p:nvPr>
        </p:nvSpPr>
        <p:spPr/>
        <p:txBody>
          <a:bodyPr/>
          <a:lstStyle/>
          <a:p>
            <a:pPr>
              <a:defRPr/>
            </a:pPr>
            <a:fld id="{08314117-1848-4012-8B26-6B3A1E3F1008}" type="slidenum">
              <a:rPr lang="en-US" smtClean="0"/>
              <a:pPr>
                <a:defRPr/>
              </a:pPr>
              <a:t>4</a:t>
            </a:fld>
            <a:endParaRPr lang="en-US" dirty="0"/>
          </a:p>
        </p:txBody>
      </p:sp>
    </p:spTree>
    <p:extLst>
      <p:ext uri="{BB962C8B-B14F-4D97-AF65-F5344CB8AC3E}">
        <p14:creationId xmlns:p14="http://schemas.microsoft.com/office/powerpoint/2010/main" val="3908042744"/>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a:xfrm>
            <a:off x="838200" y="457200"/>
            <a:ext cx="7772400" cy="914400"/>
          </a:xfrm>
        </p:spPr>
        <p:txBody>
          <a:bodyPr/>
          <a:lstStyle/>
          <a:p>
            <a:r>
              <a:rPr lang="en-GB" altLang="en-US" smtClean="0"/>
              <a:t>Forward Contract</a:t>
            </a:r>
          </a:p>
        </p:txBody>
      </p:sp>
      <p:sp>
        <p:nvSpPr>
          <p:cNvPr id="36867" name="Rectangle 3"/>
          <p:cNvSpPr>
            <a:spLocks noGrp="1" noChangeArrowheads="1"/>
          </p:cNvSpPr>
          <p:nvPr>
            <p:ph idx="1"/>
          </p:nvPr>
        </p:nvSpPr>
        <p:spPr>
          <a:xfrm>
            <a:off x="411691" y="1729317"/>
            <a:ext cx="8368242" cy="3962400"/>
          </a:xfrm>
        </p:spPr>
        <p:txBody>
          <a:bodyPr/>
          <a:lstStyle/>
          <a:p>
            <a:r>
              <a:rPr lang="en-GB" altLang="en-US" sz="2400" dirty="0" smtClean="0"/>
              <a:t>A </a:t>
            </a:r>
            <a:r>
              <a:rPr lang="en-GB" altLang="en-US" sz="2400" b="1" dirty="0" smtClean="0"/>
              <a:t>forward contract </a:t>
            </a:r>
            <a:r>
              <a:rPr lang="en-GB" altLang="en-US" sz="2400" dirty="0" smtClean="0"/>
              <a:t>is an agreement to buy an asset on a future date (the delivery date) for a price agreed today.</a:t>
            </a:r>
          </a:p>
          <a:p>
            <a:r>
              <a:rPr lang="en-GB" altLang="en-US" sz="2400" dirty="0" smtClean="0"/>
              <a:t>No money is exchanged at the outset or prior to delivery.</a:t>
            </a:r>
          </a:p>
        </p:txBody>
      </p:sp>
      <p:sp>
        <p:nvSpPr>
          <p:cNvPr id="2" name="Slide Number Placeholder 1"/>
          <p:cNvSpPr>
            <a:spLocks noGrp="1"/>
          </p:cNvSpPr>
          <p:nvPr>
            <p:ph type="sldNum" sz="quarter" idx="12"/>
          </p:nvPr>
        </p:nvSpPr>
        <p:spPr/>
        <p:txBody>
          <a:bodyPr/>
          <a:lstStyle/>
          <a:p>
            <a:pPr>
              <a:defRPr/>
            </a:pPr>
            <a:fld id="{92CC8CBE-C9BA-4F99-BB8F-99F2FB97ADCA}" type="slidenum">
              <a:rPr lang="en-US" smtClean="0"/>
              <a:pPr>
                <a:defRPr/>
              </a:pPr>
              <a:t>5</a:t>
            </a:fld>
            <a:endParaRPr lang="en-US" dirty="0"/>
          </a:p>
        </p:txBody>
      </p:sp>
      <p:sp>
        <p:nvSpPr>
          <p:cNvPr id="36868" name="Line 4"/>
          <p:cNvSpPr>
            <a:spLocks noChangeShapeType="1"/>
          </p:cNvSpPr>
          <p:nvPr/>
        </p:nvSpPr>
        <p:spPr bwMode="auto">
          <a:xfrm>
            <a:off x="3649663" y="3429353"/>
            <a:ext cx="0" cy="2676525"/>
          </a:xfrm>
          <a:prstGeom prst="line">
            <a:avLst/>
          </a:prstGeom>
          <a:noFill/>
          <a:ln w="9525">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lIns="92075" tIns="46038" rIns="92075" bIns="46038"/>
          <a:lstStyle/>
          <a:p>
            <a:endParaRPr lang="en-US"/>
          </a:p>
        </p:txBody>
      </p:sp>
      <p:sp>
        <p:nvSpPr>
          <p:cNvPr id="36869" name="Line 5"/>
          <p:cNvSpPr>
            <a:spLocks noChangeShapeType="1"/>
          </p:cNvSpPr>
          <p:nvPr/>
        </p:nvSpPr>
        <p:spPr bwMode="auto">
          <a:xfrm>
            <a:off x="3649663" y="4810478"/>
            <a:ext cx="3054350" cy="0"/>
          </a:xfrm>
          <a:prstGeom prst="line">
            <a:avLst/>
          </a:prstGeom>
          <a:noFill/>
          <a:ln w="9525">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lIns="92075" tIns="46038" rIns="92075" bIns="46038"/>
          <a:lstStyle/>
          <a:p>
            <a:endParaRPr lang="en-US"/>
          </a:p>
        </p:txBody>
      </p:sp>
      <p:sp>
        <p:nvSpPr>
          <p:cNvPr id="36870" name="Line 6"/>
          <p:cNvSpPr>
            <a:spLocks noChangeShapeType="1"/>
          </p:cNvSpPr>
          <p:nvPr/>
        </p:nvSpPr>
        <p:spPr bwMode="auto">
          <a:xfrm flipV="1">
            <a:off x="3794125" y="3515078"/>
            <a:ext cx="2690813" cy="2519363"/>
          </a:xfrm>
          <a:prstGeom prst="line">
            <a:avLst/>
          </a:prstGeom>
          <a:noFill/>
          <a:ln w="38100">
            <a:solidFill>
              <a:srgbClr val="969696"/>
            </a:solidFill>
            <a:round/>
            <a:headEnd type="none" w="sm" len="sm"/>
            <a:tailEnd type="none" w="sm" len="sm"/>
          </a:ln>
          <a:extLst>
            <a:ext uri="{909E8E84-426E-40DD-AFC4-6F175D3DCCD1}">
              <a14:hiddenFill xmlns:a14="http://schemas.microsoft.com/office/drawing/2010/main">
                <a:noFill/>
              </a14:hiddenFill>
            </a:ext>
          </a:extLst>
        </p:spPr>
        <p:txBody>
          <a:bodyPr lIns="92075" tIns="46038" rIns="92075" bIns="46038"/>
          <a:lstStyle/>
          <a:p>
            <a:endParaRPr lang="en-US"/>
          </a:p>
        </p:txBody>
      </p:sp>
      <p:sp>
        <p:nvSpPr>
          <p:cNvPr id="36871" name="Text Box 7"/>
          <p:cNvSpPr txBox="1">
            <a:spLocks noChangeArrowheads="1"/>
          </p:cNvSpPr>
          <p:nvPr/>
        </p:nvSpPr>
        <p:spPr bwMode="auto">
          <a:xfrm>
            <a:off x="5715000" y="5739166"/>
            <a:ext cx="27368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lvl1pPr eaLnBrk="0" hangingPunct="0">
              <a:defRPr sz="2400">
                <a:solidFill>
                  <a:schemeClr val="tx1"/>
                </a:solidFill>
                <a:latin typeface="Times New Roman" panose="02020603050405020304" pitchFamily="18" charset="0"/>
                <a:cs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cs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cs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cs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9pPr>
          </a:lstStyle>
          <a:p>
            <a:pPr>
              <a:spcBef>
                <a:spcPct val="20000"/>
              </a:spcBef>
              <a:buClr>
                <a:schemeClr val="tx1"/>
              </a:buClr>
            </a:pPr>
            <a:r>
              <a:rPr lang="en-US" altLang="en-US" sz="1800">
                <a:latin typeface="Tahoma" panose="020B0604030504040204" pitchFamily="34" charset="0"/>
                <a:cs typeface="Tahoma" panose="020B0604030504040204" pitchFamily="34" charset="0"/>
              </a:rPr>
              <a:t>K = agreed forward price</a:t>
            </a:r>
          </a:p>
        </p:txBody>
      </p:sp>
      <p:sp>
        <p:nvSpPr>
          <p:cNvPr id="36872" name="Text Box 8"/>
          <p:cNvSpPr txBox="1">
            <a:spLocks noChangeArrowheads="1"/>
          </p:cNvSpPr>
          <p:nvPr/>
        </p:nvSpPr>
        <p:spPr bwMode="auto">
          <a:xfrm>
            <a:off x="6061075" y="4810478"/>
            <a:ext cx="2335213" cy="696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lvl1pPr eaLnBrk="0" hangingPunct="0">
              <a:defRPr sz="2400">
                <a:solidFill>
                  <a:schemeClr val="tx1"/>
                </a:solidFill>
                <a:latin typeface="Times New Roman" panose="02020603050405020304" pitchFamily="18" charset="0"/>
                <a:cs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cs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cs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cs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9pPr>
          </a:lstStyle>
          <a:p>
            <a:pPr>
              <a:spcBef>
                <a:spcPct val="20000"/>
              </a:spcBef>
              <a:buClr>
                <a:schemeClr val="tx1"/>
              </a:buClr>
            </a:pPr>
            <a:r>
              <a:rPr lang="en-US" altLang="en-US" sz="1800">
                <a:latin typeface="Tahoma" panose="020B0604030504040204" pitchFamily="34" charset="0"/>
                <a:cs typeface="Tahoma" panose="020B0604030504040204" pitchFamily="34" charset="0"/>
              </a:rPr>
              <a:t>Asset price at </a:t>
            </a:r>
          </a:p>
          <a:p>
            <a:pPr>
              <a:spcBef>
                <a:spcPct val="20000"/>
              </a:spcBef>
              <a:buClr>
                <a:schemeClr val="tx1"/>
              </a:buClr>
            </a:pPr>
            <a:r>
              <a:rPr lang="en-US" altLang="en-US" sz="1800">
                <a:latin typeface="Tahoma" panose="020B0604030504040204" pitchFamily="34" charset="0"/>
                <a:cs typeface="Tahoma" panose="020B0604030504040204" pitchFamily="34" charset="0"/>
              </a:rPr>
              <a:t>forward delivery date</a:t>
            </a:r>
          </a:p>
        </p:txBody>
      </p:sp>
      <p:sp>
        <p:nvSpPr>
          <p:cNvPr id="36873" name="Text Box 9"/>
          <p:cNvSpPr txBox="1">
            <a:spLocks noChangeArrowheads="1"/>
          </p:cNvSpPr>
          <p:nvPr/>
        </p:nvSpPr>
        <p:spPr bwMode="auto">
          <a:xfrm>
            <a:off x="2419350" y="3353153"/>
            <a:ext cx="1246188"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lvl1pPr eaLnBrk="0" hangingPunct="0">
              <a:defRPr sz="2400">
                <a:solidFill>
                  <a:schemeClr val="tx1"/>
                </a:solidFill>
                <a:latin typeface="Times New Roman" panose="02020603050405020304" pitchFamily="18" charset="0"/>
                <a:cs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cs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cs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cs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9pPr>
          </a:lstStyle>
          <a:p>
            <a:pPr>
              <a:spcBef>
                <a:spcPct val="20000"/>
              </a:spcBef>
              <a:buClr>
                <a:schemeClr val="tx1"/>
              </a:buClr>
            </a:pPr>
            <a:r>
              <a:rPr lang="en-US" altLang="en-US" sz="1800">
                <a:latin typeface="Tahoma" panose="020B0604030504040204" pitchFamily="34" charset="0"/>
                <a:cs typeface="Tahoma" panose="020B0604030504040204" pitchFamily="34" charset="0"/>
              </a:rPr>
              <a:t>Profit/Loss</a:t>
            </a:r>
          </a:p>
        </p:txBody>
      </p:sp>
      <p:sp>
        <p:nvSpPr>
          <p:cNvPr id="36874" name="Text Box 10"/>
          <p:cNvSpPr txBox="1">
            <a:spLocks noChangeArrowheads="1"/>
          </p:cNvSpPr>
          <p:nvPr/>
        </p:nvSpPr>
        <p:spPr bwMode="auto">
          <a:xfrm>
            <a:off x="5083175" y="4875566"/>
            <a:ext cx="319088"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lvl1pPr eaLnBrk="0" hangingPunct="0">
              <a:defRPr sz="2400">
                <a:solidFill>
                  <a:schemeClr val="tx1"/>
                </a:solidFill>
                <a:latin typeface="Times New Roman" panose="02020603050405020304" pitchFamily="18" charset="0"/>
                <a:cs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cs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cs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cs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9pPr>
          </a:lstStyle>
          <a:p>
            <a:pPr>
              <a:spcBef>
                <a:spcPct val="20000"/>
              </a:spcBef>
              <a:buClr>
                <a:schemeClr val="tx1"/>
              </a:buClr>
            </a:pPr>
            <a:r>
              <a:rPr lang="en-US" altLang="en-US" sz="1800">
                <a:latin typeface="Tahoma" panose="020B0604030504040204" pitchFamily="34" charset="0"/>
                <a:cs typeface="Tahoma" panose="020B0604030504040204" pitchFamily="34" charset="0"/>
              </a:rPr>
              <a:t>K</a:t>
            </a:r>
          </a:p>
        </p:txBody>
      </p:sp>
      <p:sp>
        <p:nvSpPr>
          <p:cNvPr id="14" name="Rectangle 3"/>
          <p:cNvSpPr txBox="1">
            <a:spLocks noChangeArrowheads="1"/>
          </p:cNvSpPr>
          <p:nvPr/>
        </p:nvSpPr>
        <p:spPr bwMode="auto">
          <a:xfrm>
            <a:off x="286280" y="3886200"/>
            <a:ext cx="3124200" cy="2514600"/>
          </a:xfrm>
          <a:prstGeom prst="rect">
            <a:avLst/>
          </a:prstGeom>
          <a:noFill/>
          <a:ln w="9525">
            <a:noFill/>
            <a:miter lim="800000"/>
            <a:headEnd/>
            <a:tailEnd/>
          </a:ln>
        </p:spPr>
        <p:txBody>
          <a:bodyPr/>
          <a:lstStyle/>
          <a:p>
            <a:pPr marL="342900" indent="-342900" eaLnBrk="0" hangingPunct="0">
              <a:spcBef>
                <a:spcPct val="20000"/>
              </a:spcBef>
              <a:buClr>
                <a:schemeClr val="accent1"/>
              </a:buClr>
              <a:buFontTx/>
              <a:buChar char="•"/>
              <a:defRPr/>
            </a:pPr>
            <a:r>
              <a:rPr lang="en-GB" sz="2000" kern="0" dirty="0">
                <a:solidFill>
                  <a:srgbClr val="000000"/>
                </a:solidFill>
                <a:latin typeface="+mn-lt"/>
                <a:cs typeface="+mn-cs"/>
              </a:rPr>
              <a:t>Client buys asset for forward delivery.</a:t>
            </a:r>
          </a:p>
          <a:p>
            <a:pPr marL="342900" indent="-342900" eaLnBrk="0" hangingPunct="0">
              <a:spcBef>
                <a:spcPct val="20000"/>
              </a:spcBef>
              <a:buClr>
                <a:schemeClr val="accent1"/>
              </a:buClr>
              <a:buFontTx/>
              <a:buChar char="•"/>
              <a:defRPr/>
            </a:pPr>
            <a:r>
              <a:rPr lang="en-GB" sz="2000" kern="0" dirty="0">
                <a:solidFill>
                  <a:srgbClr val="000000"/>
                </a:solidFill>
                <a:latin typeface="+mn-lt"/>
                <a:cs typeface="+mn-cs"/>
              </a:rPr>
              <a:t>Payoff to long forward is increasing in asset price at forward date.</a:t>
            </a:r>
          </a:p>
        </p:txBody>
      </p:sp>
    </p:spTree>
    <p:extLst>
      <p:ext uri="{BB962C8B-B14F-4D97-AF65-F5344CB8AC3E}">
        <p14:creationId xmlns:p14="http://schemas.microsoft.com/office/powerpoint/2010/main" val="2013237918"/>
      </p:ext>
    </p:extLst>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3"/>
          <p:cNvSpPr>
            <a:spLocks noGrp="1"/>
          </p:cNvSpPr>
          <p:nvPr>
            <p:ph type="title"/>
          </p:nvPr>
        </p:nvSpPr>
        <p:spPr/>
        <p:txBody>
          <a:bodyPr/>
          <a:lstStyle/>
          <a:p>
            <a:r>
              <a:rPr lang="en-CA" altLang="en-US" smtClean="0"/>
              <a:t>Hedging and Pricing Forwards</a:t>
            </a:r>
          </a:p>
        </p:txBody>
      </p:sp>
      <p:sp>
        <p:nvSpPr>
          <p:cNvPr id="37891" name="Content Placeholder 4"/>
          <p:cNvSpPr>
            <a:spLocks noGrp="1"/>
          </p:cNvSpPr>
          <p:nvPr>
            <p:ph idx="1"/>
          </p:nvPr>
        </p:nvSpPr>
        <p:spPr>
          <a:xfrm>
            <a:off x="762000" y="1600200"/>
            <a:ext cx="7772400" cy="3962400"/>
          </a:xfrm>
        </p:spPr>
        <p:txBody>
          <a:bodyPr>
            <a:normAutofit fontScale="92500"/>
          </a:bodyPr>
          <a:lstStyle/>
          <a:p>
            <a:r>
              <a:rPr lang="en-CA" altLang="en-US" sz="2400" dirty="0" smtClean="0"/>
              <a:t>A client asks us to quote a price at which we would be willing to agree today to sell 100 shares of stock for delivery one year from now.  The current price of the stock is $100 per share.</a:t>
            </a:r>
          </a:p>
          <a:p>
            <a:endParaRPr lang="en-CA" altLang="en-US" sz="1200" dirty="0" smtClean="0"/>
          </a:p>
          <a:p>
            <a:r>
              <a:rPr lang="en-GB" altLang="en-US" sz="2400" dirty="0" smtClean="0"/>
              <a:t>Commitment to buy or sell at specified price (forward price) on specified future date (forward delivery date) exposes us to risk of unanticipated changes in price between now and delivery.</a:t>
            </a:r>
          </a:p>
          <a:p>
            <a:endParaRPr lang="en-GB" altLang="en-US" sz="1200" dirty="0" smtClean="0"/>
          </a:p>
          <a:p>
            <a:r>
              <a:rPr lang="en-GB" altLang="en-US" sz="2400" dirty="0" smtClean="0"/>
              <a:t>How should we hedge this risk?</a:t>
            </a:r>
          </a:p>
          <a:p>
            <a:endParaRPr lang="en-GB" altLang="en-US" sz="1200" dirty="0" smtClean="0"/>
          </a:p>
          <a:p>
            <a:r>
              <a:rPr lang="en-GB" altLang="en-US" sz="2400" dirty="0" smtClean="0"/>
              <a:t>What price should we quote?</a:t>
            </a:r>
          </a:p>
          <a:p>
            <a:endParaRPr lang="en-CA" altLang="en-US" sz="2400" dirty="0" smtClean="0"/>
          </a:p>
          <a:p>
            <a:endParaRPr lang="en-CA" altLang="en-US" sz="2400" dirty="0" smtClean="0"/>
          </a:p>
          <a:p>
            <a:endParaRPr lang="en-CA" altLang="en-US" sz="2400" dirty="0" smtClean="0"/>
          </a:p>
        </p:txBody>
      </p:sp>
      <p:sp>
        <p:nvSpPr>
          <p:cNvPr id="2" name="Slide Number Placeholder 1"/>
          <p:cNvSpPr>
            <a:spLocks noGrp="1"/>
          </p:cNvSpPr>
          <p:nvPr>
            <p:ph type="sldNum" sz="quarter" idx="12"/>
          </p:nvPr>
        </p:nvSpPr>
        <p:spPr/>
        <p:txBody>
          <a:bodyPr/>
          <a:lstStyle/>
          <a:p>
            <a:pPr>
              <a:defRPr/>
            </a:pPr>
            <a:fld id="{92CC8CBE-C9BA-4F99-BB8F-99F2FB97ADCA}" type="slidenum">
              <a:rPr lang="en-US" smtClean="0"/>
              <a:pPr>
                <a:defRPr/>
              </a:pPr>
              <a:t>6</a:t>
            </a:fld>
            <a:endParaRPr lang="en-US" dirty="0"/>
          </a:p>
        </p:txBody>
      </p:sp>
    </p:spTree>
    <p:extLst>
      <p:ext uri="{BB962C8B-B14F-4D97-AF65-F5344CB8AC3E}">
        <p14:creationId xmlns:p14="http://schemas.microsoft.com/office/powerpoint/2010/main" val="16063675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a:xfrm>
            <a:off x="685800" y="152400"/>
            <a:ext cx="7772400" cy="1143000"/>
          </a:xfrm>
        </p:spPr>
        <p:txBody>
          <a:bodyPr>
            <a:normAutofit fontScale="90000"/>
          </a:bodyPr>
          <a:lstStyle/>
          <a:p>
            <a:r>
              <a:rPr lang="en-US" altLang="en-US" sz="4000" dirty="0" smtClean="0"/>
              <a:t>Spot and Forward Prices</a:t>
            </a:r>
            <a:br>
              <a:rPr lang="en-US" altLang="en-US" sz="4000" dirty="0" smtClean="0"/>
            </a:br>
            <a:r>
              <a:rPr lang="en-US" altLang="en-US" sz="4000" dirty="0" smtClean="0"/>
              <a:t>for Financial Assets</a:t>
            </a:r>
          </a:p>
        </p:txBody>
      </p:sp>
      <p:sp>
        <p:nvSpPr>
          <p:cNvPr id="38915" name="Rectangle 3"/>
          <p:cNvSpPr>
            <a:spLocks noGrp="1" noChangeArrowheads="1"/>
          </p:cNvSpPr>
          <p:nvPr>
            <p:ph idx="1"/>
          </p:nvPr>
        </p:nvSpPr>
        <p:spPr>
          <a:xfrm>
            <a:off x="533400" y="1298222"/>
            <a:ext cx="8077200" cy="3962400"/>
          </a:xfrm>
        </p:spPr>
        <p:txBody>
          <a:bodyPr>
            <a:normAutofit lnSpcReduction="10000"/>
          </a:bodyPr>
          <a:lstStyle/>
          <a:p>
            <a:pPr>
              <a:spcBef>
                <a:spcPts val="0"/>
              </a:spcBef>
            </a:pPr>
            <a:r>
              <a:rPr lang="en-GB" altLang="en-US" sz="2200" dirty="0" smtClean="0"/>
              <a:t>Since we know that we will have to deliver 100 shares of stock to the client one year from now, we can hedge by buying 100 shares today at the spot price and holding them until the forward delivery date.</a:t>
            </a:r>
          </a:p>
          <a:p>
            <a:pPr>
              <a:spcBef>
                <a:spcPts val="0"/>
              </a:spcBef>
            </a:pPr>
            <a:r>
              <a:rPr lang="en-GB" altLang="en-US" sz="2200" dirty="0" smtClean="0"/>
              <a:t>Forward price we quote will depend on cost of hedging this risk.</a:t>
            </a:r>
          </a:p>
          <a:p>
            <a:pPr>
              <a:spcBef>
                <a:spcPts val="0"/>
              </a:spcBef>
            </a:pPr>
            <a:r>
              <a:rPr lang="en-GB" altLang="en-US" sz="2200" dirty="0" smtClean="0"/>
              <a:t>Costs depend on carry</a:t>
            </a:r>
            <a:r>
              <a:rPr lang="en-GB" altLang="en-US" sz="2200" i="1" dirty="0" smtClean="0"/>
              <a:t> </a:t>
            </a:r>
            <a:r>
              <a:rPr lang="en-GB" altLang="en-US" sz="2200" dirty="0" smtClean="0"/>
              <a:t>on hedge:</a:t>
            </a:r>
          </a:p>
          <a:p>
            <a:pPr lvl="1">
              <a:spcBef>
                <a:spcPts val="0"/>
              </a:spcBef>
            </a:pPr>
            <a:r>
              <a:rPr lang="en-GB" altLang="en-US" sz="1600" dirty="0" smtClean="0"/>
              <a:t>We commit to sell client asset on forward date for price fixed now.</a:t>
            </a:r>
          </a:p>
          <a:p>
            <a:pPr lvl="1">
              <a:spcBef>
                <a:spcPts val="0"/>
              </a:spcBef>
            </a:pPr>
            <a:r>
              <a:rPr lang="en-GB" altLang="en-US" sz="1600" dirty="0" smtClean="0"/>
              <a:t>We hedge by buying asset now and holding until forward date.  </a:t>
            </a:r>
          </a:p>
          <a:p>
            <a:pPr lvl="1">
              <a:spcBef>
                <a:spcPts val="0"/>
              </a:spcBef>
            </a:pPr>
            <a:r>
              <a:rPr lang="en-GB" altLang="en-US" sz="1600" dirty="0" smtClean="0"/>
              <a:t>Over holding period, we receive any benefit that accrues to the owner of the asset (net of storage costs)</a:t>
            </a:r>
            <a:r>
              <a:rPr lang="en-GB" altLang="en-US" sz="1600" i="1" dirty="0" smtClean="0"/>
              <a:t>.</a:t>
            </a:r>
            <a:r>
              <a:rPr lang="en-GB" altLang="en-US" sz="1600" dirty="0" smtClean="0"/>
              <a:t>  We pay funding costs arising from borrowing cash to buy the asset in the spot market.  </a:t>
            </a:r>
          </a:p>
          <a:p>
            <a:pPr lvl="1">
              <a:spcBef>
                <a:spcPts val="0"/>
              </a:spcBef>
            </a:pPr>
            <a:r>
              <a:rPr lang="en-GB" altLang="en-US" sz="1600" dirty="0" smtClean="0"/>
              <a:t>Difference between benefit we receive and funding costs we pay is the </a:t>
            </a:r>
            <a:r>
              <a:rPr lang="en-GB" altLang="en-US" sz="1600" b="1" dirty="0" smtClean="0"/>
              <a:t>carry</a:t>
            </a:r>
            <a:r>
              <a:rPr lang="en-GB" altLang="en-US" sz="1600" dirty="0" smtClean="0"/>
              <a:t> on our position.</a:t>
            </a:r>
          </a:p>
          <a:p>
            <a:pPr>
              <a:spcBef>
                <a:spcPts val="0"/>
              </a:spcBef>
            </a:pPr>
            <a:r>
              <a:rPr lang="en-GB" altLang="en-US" sz="2200" dirty="0" smtClean="0"/>
              <a:t>For financial assets, forward price related to spot price by carry.</a:t>
            </a:r>
          </a:p>
        </p:txBody>
      </p:sp>
      <p:sp>
        <p:nvSpPr>
          <p:cNvPr id="2" name="Slide Number Placeholder 1"/>
          <p:cNvSpPr>
            <a:spLocks noGrp="1"/>
          </p:cNvSpPr>
          <p:nvPr>
            <p:ph type="sldNum" sz="quarter" idx="12"/>
          </p:nvPr>
        </p:nvSpPr>
        <p:spPr/>
        <p:txBody>
          <a:bodyPr/>
          <a:lstStyle/>
          <a:p>
            <a:pPr>
              <a:defRPr/>
            </a:pPr>
            <a:fld id="{92CC8CBE-C9BA-4F99-BB8F-99F2FB97ADCA}" type="slidenum">
              <a:rPr lang="en-US" smtClean="0"/>
              <a:pPr>
                <a:defRPr/>
              </a:pPr>
              <a:t>7</a:t>
            </a:fld>
            <a:endParaRPr lang="en-US" dirty="0"/>
          </a:p>
        </p:txBody>
      </p:sp>
    </p:spTree>
    <p:extLst>
      <p:ext uri="{BB962C8B-B14F-4D97-AF65-F5344CB8AC3E}">
        <p14:creationId xmlns:p14="http://schemas.microsoft.com/office/powerpoint/2010/main" val="476361457"/>
      </p:ext>
    </p:extLst>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381000" y="609600"/>
            <a:ext cx="8382000" cy="1143000"/>
          </a:xfrm>
        </p:spPr>
        <p:txBody>
          <a:bodyPr/>
          <a:lstStyle/>
          <a:p>
            <a:r>
              <a:rPr lang="en-US" altLang="en-US" dirty="0" smtClean="0"/>
              <a:t>Carry and Forward Price: Example</a:t>
            </a:r>
            <a:endParaRPr lang="en-CA" altLang="en-US" dirty="0" smtClean="0"/>
          </a:p>
        </p:txBody>
      </p:sp>
      <p:sp>
        <p:nvSpPr>
          <p:cNvPr id="39939" name="Rectangle 3"/>
          <p:cNvSpPr>
            <a:spLocks noGrp="1" noChangeArrowheads="1"/>
          </p:cNvSpPr>
          <p:nvPr>
            <p:ph idx="1"/>
          </p:nvPr>
        </p:nvSpPr>
        <p:spPr>
          <a:xfrm>
            <a:off x="462844" y="1905000"/>
            <a:ext cx="8305800" cy="3962400"/>
          </a:xfrm>
        </p:spPr>
        <p:txBody>
          <a:bodyPr>
            <a:normAutofit fontScale="92500" lnSpcReduction="10000"/>
          </a:bodyPr>
          <a:lstStyle/>
          <a:p>
            <a:r>
              <a:rPr lang="en-US" altLang="en-US" sz="2400" dirty="0" smtClean="0"/>
              <a:t>Forward = Spot – Carry </a:t>
            </a:r>
            <a:endParaRPr lang="en-US" altLang="en-US" sz="1000" dirty="0" smtClean="0"/>
          </a:p>
          <a:p>
            <a:r>
              <a:rPr lang="en-US" altLang="en-US" sz="2400" dirty="0" smtClean="0"/>
              <a:t>Spot price of asset = 100</a:t>
            </a:r>
          </a:p>
          <a:p>
            <a:r>
              <a:rPr lang="en-US" altLang="en-US" sz="2400" dirty="0" smtClean="0"/>
              <a:t>Asset yield = 3% per year</a:t>
            </a:r>
          </a:p>
          <a:p>
            <a:r>
              <a:rPr lang="en-US" altLang="en-US" sz="2400" dirty="0" smtClean="0"/>
              <a:t>LIBOR (funding cost) = 2% per year</a:t>
            </a:r>
          </a:p>
          <a:p>
            <a:r>
              <a:rPr lang="en-US" altLang="en-US" sz="2400" dirty="0" smtClean="0"/>
              <a:t>Forward price of asset = 100 – (3 – 2) = 99</a:t>
            </a:r>
          </a:p>
          <a:p>
            <a:r>
              <a:rPr lang="en-US" altLang="en-US" sz="2400" u="sng" dirty="0" smtClean="0"/>
              <a:t>Now What If:</a:t>
            </a:r>
          </a:p>
          <a:p>
            <a:r>
              <a:rPr lang="en-US" altLang="en-US" sz="2400" dirty="0" smtClean="0"/>
              <a:t>Spot price of asset = 100</a:t>
            </a:r>
          </a:p>
          <a:p>
            <a:r>
              <a:rPr lang="en-US" altLang="en-US" sz="2400" dirty="0" smtClean="0"/>
              <a:t>Asset yield = 2% per year </a:t>
            </a:r>
          </a:p>
          <a:p>
            <a:r>
              <a:rPr lang="en-US" altLang="en-US" sz="2400" dirty="0" smtClean="0"/>
              <a:t>LIBOR (funding cost) = 4% per year</a:t>
            </a:r>
          </a:p>
          <a:p>
            <a:r>
              <a:rPr lang="en-US" altLang="en-US" sz="2400" dirty="0" smtClean="0"/>
              <a:t>What is the forward price for delivery in one years’ time? </a:t>
            </a:r>
            <a:endParaRPr lang="en-CA" altLang="en-US" sz="2400" dirty="0" smtClean="0"/>
          </a:p>
        </p:txBody>
      </p:sp>
      <p:sp>
        <p:nvSpPr>
          <p:cNvPr id="2" name="Slide Number Placeholder 1"/>
          <p:cNvSpPr>
            <a:spLocks noGrp="1"/>
          </p:cNvSpPr>
          <p:nvPr>
            <p:ph type="sldNum" sz="quarter" idx="12"/>
          </p:nvPr>
        </p:nvSpPr>
        <p:spPr/>
        <p:txBody>
          <a:bodyPr/>
          <a:lstStyle/>
          <a:p>
            <a:pPr>
              <a:defRPr/>
            </a:pPr>
            <a:fld id="{92CC8CBE-C9BA-4F99-BB8F-99F2FB97ADCA}" type="slidenum">
              <a:rPr lang="en-US" smtClean="0"/>
              <a:pPr>
                <a:defRPr/>
              </a:pPr>
              <a:t>8</a:t>
            </a:fld>
            <a:endParaRPr lang="en-US" dirty="0"/>
          </a:p>
        </p:txBody>
      </p:sp>
    </p:spTree>
    <p:extLst>
      <p:ext uri="{BB962C8B-B14F-4D97-AF65-F5344CB8AC3E}">
        <p14:creationId xmlns:p14="http://schemas.microsoft.com/office/powerpoint/2010/main" val="2120848380"/>
      </p:ext>
    </p:extLst>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p:txBody>
          <a:bodyPr/>
          <a:lstStyle/>
          <a:p>
            <a:r>
              <a:rPr lang="en-US" altLang="en-US" smtClean="0"/>
              <a:t>Call Option</a:t>
            </a:r>
          </a:p>
        </p:txBody>
      </p:sp>
      <p:sp>
        <p:nvSpPr>
          <p:cNvPr id="40963" name="Rectangle 3"/>
          <p:cNvSpPr>
            <a:spLocks noGrp="1" noChangeArrowheads="1"/>
          </p:cNvSpPr>
          <p:nvPr>
            <p:ph idx="1"/>
          </p:nvPr>
        </p:nvSpPr>
        <p:spPr>
          <a:xfrm>
            <a:off x="685800" y="1600200"/>
            <a:ext cx="7772400" cy="4267200"/>
          </a:xfrm>
        </p:spPr>
        <p:txBody>
          <a:bodyPr/>
          <a:lstStyle/>
          <a:p>
            <a:r>
              <a:rPr lang="en-US" altLang="en-US" sz="2400" b="1" smtClean="0"/>
              <a:t>Call option </a:t>
            </a:r>
            <a:r>
              <a:rPr lang="en-US" altLang="en-US" sz="2400" smtClean="0"/>
              <a:t>gives the holder the right but not the obligation to </a:t>
            </a:r>
            <a:r>
              <a:rPr lang="en-US" altLang="en-US" sz="2400" i="1" smtClean="0"/>
              <a:t>buy</a:t>
            </a:r>
            <a:r>
              <a:rPr lang="en-US" altLang="en-US" sz="2400" smtClean="0"/>
              <a:t>  the underlying asset on a future date for a price that is fixed today.</a:t>
            </a:r>
          </a:p>
          <a:p>
            <a:pPr lvl="1"/>
            <a:endParaRPr lang="en-US" altLang="en-US" smtClean="0"/>
          </a:p>
          <a:p>
            <a:endParaRPr lang="en-US" altLang="en-US" smtClean="0"/>
          </a:p>
          <a:p>
            <a:endParaRPr lang="en-US" altLang="en-US" smtClean="0"/>
          </a:p>
          <a:p>
            <a:endParaRPr lang="en-US" altLang="en-US" smtClean="0"/>
          </a:p>
          <a:p>
            <a:endParaRPr lang="en-US" altLang="en-US" smtClean="0"/>
          </a:p>
          <a:p>
            <a:endParaRPr lang="en-US" altLang="en-US" smtClean="0"/>
          </a:p>
          <a:p>
            <a:endParaRPr lang="en-US" altLang="en-US" smtClean="0"/>
          </a:p>
        </p:txBody>
      </p:sp>
      <p:sp>
        <p:nvSpPr>
          <p:cNvPr id="2" name="Slide Number Placeholder 1"/>
          <p:cNvSpPr>
            <a:spLocks noGrp="1"/>
          </p:cNvSpPr>
          <p:nvPr>
            <p:ph type="sldNum" sz="quarter" idx="12"/>
          </p:nvPr>
        </p:nvSpPr>
        <p:spPr/>
        <p:txBody>
          <a:bodyPr/>
          <a:lstStyle/>
          <a:p>
            <a:pPr>
              <a:defRPr/>
            </a:pPr>
            <a:fld id="{92CC8CBE-C9BA-4F99-BB8F-99F2FB97ADCA}" type="slidenum">
              <a:rPr lang="en-US" smtClean="0"/>
              <a:pPr>
                <a:defRPr/>
              </a:pPr>
              <a:t>9</a:t>
            </a:fld>
            <a:endParaRPr lang="en-US" dirty="0"/>
          </a:p>
        </p:txBody>
      </p:sp>
      <p:sp>
        <p:nvSpPr>
          <p:cNvPr id="40964" name="Line 4"/>
          <p:cNvSpPr>
            <a:spLocks noChangeShapeType="1"/>
          </p:cNvSpPr>
          <p:nvPr/>
        </p:nvSpPr>
        <p:spPr bwMode="auto">
          <a:xfrm>
            <a:off x="1176338" y="3005138"/>
            <a:ext cx="0" cy="2676525"/>
          </a:xfrm>
          <a:prstGeom prst="line">
            <a:avLst/>
          </a:prstGeom>
          <a:noFill/>
          <a:ln w="9525">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lIns="92075" tIns="46038" rIns="92075" bIns="46038"/>
          <a:lstStyle/>
          <a:p>
            <a:endParaRPr lang="en-US"/>
          </a:p>
        </p:txBody>
      </p:sp>
      <p:sp>
        <p:nvSpPr>
          <p:cNvPr id="40965" name="Line 5"/>
          <p:cNvSpPr>
            <a:spLocks noChangeShapeType="1"/>
          </p:cNvSpPr>
          <p:nvPr/>
        </p:nvSpPr>
        <p:spPr bwMode="auto">
          <a:xfrm>
            <a:off x="1176338" y="4386263"/>
            <a:ext cx="3054350" cy="0"/>
          </a:xfrm>
          <a:prstGeom prst="line">
            <a:avLst/>
          </a:prstGeom>
          <a:noFill/>
          <a:ln w="9525">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lIns="92075" tIns="46038" rIns="92075" bIns="46038"/>
          <a:lstStyle/>
          <a:p>
            <a:endParaRPr lang="en-US"/>
          </a:p>
        </p:txBody>
      </p:sp>
      <p:sp>
        <p:nvSpPr>
          <p:cNvPr id="40966" name="Line 6"/>
          <p:cNvSpPr>
            <a:spLocks noChangeShapeType="1"/>
          </p:cNvSpPr>
          <p:nvPr/>
        </p:nvSpPr>
        <p:spPr bwMode="auto">
          <a:xfrm flipV="1">
            <a:off x="2616200" y="3090863"/>
            <a:ext cx="1395413" cy="1306512"/>
          </a:xfrm>
          <a:prstGeom prst="line">
            <a:avLst/>
          </a:prstGeom>
          <a:noFill/>
          <a:ln w="38100">
            <a:solidFill>
              <a:srgbClr val="969696"/>
            </a:solidFill>
            <a:round/>
            <a:headEnd type="none" w="sm" len="sm"/>
            <a:tailEnd type="none" w="sm" len="sm"/>
          </a:ln>
          <a:extLst>
            <a:ext uri="{909E8E84-426E-40DD-AFC4-6F175D3DCCD1}">
              <a14:hiddenFill xmlns:a14="http://schemas.microsoft.com/office/drawing/2010/main">
                <a:noFill/>
              </a14:hiddenFill>
            </a:ext>
          </a:extLst>
        </p:spPr>
        <p:txBody>
          <a:bodyPr lIns="92075" tIns="46038" rIns="92075" bIns="46038"/>
          <a:lstStyle/>
          <a:p>
            <a:endParaRPr lang="en-US"/>
          </a:p>
        </p:txBody>
      </p:sp>
      <p:sp>
        <p:nvSpPr>
          <p:cNvPr id="39943" name="Text Box 7"/>
          <p:cNvSpPr txBox="1">
            <a:spLocks noChangeArrowheads="1"/>
          </p:cNvSpPr>
          <p:nvPr/>
        </p:nvSpPr>
        <p:spPr bwMode="auto">
          <a:xfrm>
            <a:off x="1268413" y="5386388"/>
            <a:ext cx="3473450" cy="369887"/>
          </a:xfrm>
          <a:prstGeom prst="rect">
            <a:avLst/>
          </a:prstGeom>
          <a:noFill/>
          <a:ln w="9525">
            <a:noFill/>
            <a:miter lim="800000"/>
            <a:headEnd/>
            <a:tailEnd/>
          </a:ln>
        </p:spPr>
        <p:txBody>
          <a:bodyPr wrap="none" lIns="92075" tIns="46038" rIns="92075" bIns="46038">
            <a:spAutoFit/>
          </a:bodyPr>
          <a:lstStyle/>
          <a:p>
            <a:pPr eaLnBrk="0" hangingPunct="0">
              <a:spcBef>
                <a:spcPct val="20000"/>
              </a:spcBef>
              <a:buClr>
                <a:schemeClr val="tx1"/>
              </a:buClr>
              <a:defRPr/>
            </a:pPr>
            <a:r>
              <a:rPr lang="en-US" sz="1800">
                <a:latin typeface="+mn-lt"/>
              </a:rPr>
              <a:t>S</a:t>
            </a:r>
            <a:r>
              <a:rPr lang="en-US" sz="1800" baseline="-25000">
                <a:latin typeface="+mn-lt"/>
              </a:rPr>
              <a:t>T</a:t>
            </a:r>
            <a:r>
              <a:rPr lang="en-US" sz="1800">
                <a:latin typeface="+mn-lt"/>
              </a:rPr>
              <a:t> = asset price at option expiry</a:t>
            </a:r>
          </a:p>
        </p:txBody>
      </p:sp>
      <p:sp>
        <p:nvSpPr>
          <p:cNvPr id="40968" name="Text Box 8"/>
          <p:cNvSpPr txBox="1">
            <a:spLocks noChangeArrowheads="1"/>
          </p:cNvSpPr>
          <p:nvPr/>
        </p:nvSpPr>
        <p:spPr bwMode="auto">
          <a:xfrm>
            <a:off x="4011613" y="4506913"/>
            <a:ext cx="32385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lvl1pPr eaLnBrk="0" hangingPunct="0">
              <a:defRPr sz="2400">
                <a:solidFill>
                  <a:schemeClr val="tx1"/>
                </a:solidFill>
                <a:latin typeface="Times New Roman" panose="02020603050405020304" pitchFamily="18" charset="0"/>
                <a:cs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cs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cs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cs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9pPr>
          </a:lstStyle>
          <a:p>
            <a:pPr>
              <a:spcBef>
                <a:spcPct val="20000"/>
              </a:spcBef>
              <a:buClr>
                <a:schemeClr val="tx1"/>
              </a:buClr>
            </a:pPr>
            <a:r>
              <a:rPr lang="en-US" altLang="en-US" sz="1400">
                <a:latin typeface="Calibri" panose="020F0502020204030204" pitchFamily="34" charset="0"/>
              </a:rPr>
              <a:t>S</a:t>
            </a:r>
            <a:r>
              <a:rPr lang="en-US" altLang="en-US" sz="1400" baseline="-25000">
                <a:latin typeface="Calibri" panose="020F0502020204030204" pitchFamily="34" charset="0"/>
              </a:rPr>
              <a:t>T</a:t>
            </a:r>
            <a:endParaRPr lang="en-US" altLang="en-US" sz="1400">
              <a:latin typeface="Calibri" panose="020F0502020204030204" pitchFamily="34" charset="0"/>
            </a:endParaRPr>
          </a:p>
        </p:txBody>
      </p:sp>
      <p:sp>
        <p:nvSpPr>
          <p:cNvPr id="39945" name="Text Box 9"/>
          <p:cNvSpPr txBox="1">
            <a:spLocks noChangeArrowheads="1"/>
          </p:cNvSpPr>
          <p:nvPr/>
        </p:nvSpPr>
        <p:spPr bwMode="auto">
          <a:xfrm>
            <a:off x="447675" y="2922588"/>
            <a:ext cx="812800" cy="369887"/>
          </a:xfrm>
          <a:prstGeom prst="rect">
            <a:avLst/>
          </a:prstGeom>
          <a:noFill/>
          <a:ln w="9525">
            <a:noFill/>
            <a:miter lim="800000"/>
            <a:headEnd/>
            <a:tailEnd/>
          </a:ln>
        </p:spPr>
        <p:txBody>
          <a:bodyPr wrap="none" lIns="92075" tIns="46038" rIns="92075" bIns="46038">
            <a:spAutoFit/>
          </a:bodyPr>
          <a:lstStyle/>
          <a:p>
            <a:pPr eaLnBrk="0" hangingPunct="0">
              <a:spcBef>
                <a:spcPct val="20000"/>
              </a:spcBef>
              <a:buClr>
                <a:schemeClr val="tx1"/>
              </a:buClr>
              <a:defRPr/>
            </a:pPr>
            <a:r>
              <a:rPr lang="en-US" sz="1800" dirty="0">
                <a:latin typeface="+mn-lt"/>
              </a:rPr>
              <a:t>Payoff</a:t>
            </a:r>
          </a:p>
        </p:txBody>
      </p:sp>
      <p:sp>
        <p:nvSpPr>
          <p:cNvPr id="40970" name="Text Box 10"/>
          <p:cNvSpPr txBox="1">
            <a:spLocks noChangeArrowheads="1"/>
          </p:cNvSpPr>
          <p:nvPr/>
        </p:nvSpPr>
        <p:spPr bwMode="auto">
          <a:xfrm>
            <a:off x="2506663" y="4500563"/>
            <a:ext cx="2794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lvl1pPr eaLnBrk="0" hangingPunct="0">
              <a:defRPr sz="2400">
                <a:solidFill>
                  <a:schemeClr val="tx1"/>
                </a:solidFill>
                <a:latin typeface="Times New Roman" panose="02020603050405020304" pitchFamily="18" charset="0"/>
                <a:cs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cs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cs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cs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9pPr>
          </a:lstStyle>
          <a:p>
            <a:pPr>
              <a:spcBef>
                <a:spcPct val="20000"/>
              </a:spcBef>
              <a:buClr>
                <a:schemeClr val="tx1"/>
              </a:buClr>
            </a:pPr>
            <a:r>
              <a:rPr lang="en-US" altLang="en-US" sz="1400">
                <a:latin typeface="Calibri" panose="020F0502020204030204" pitchFamily="34" charset="0"/>
              </a:rPr>
              <a:t>K</a:t>
            </a:r>
          </a:p>
        </p:txBody>
      </p:sp>
      <p:sp>
        <p:nvSpPr>
          <p:cNvPr id="40971" name="Line 11"/>
          <p:cNvSpPr>
            <a:spLocks noChangeShapeType="1"/>
          </p:cNvSpPr>
          <p:nvPr/>
        </p:nvSpPr>
        <p:spPr bwMode="auto">
          <a:xfrm flipV="1">
            <a:off x="1176338" y="4376738"/>
            <a:ext cx="1439862" cy="9525"/>
          </a:xfrm>
          <a:prstGeom prst="line">
            <a:avLst/>
          </a:prstGeom>
          <a:noFill/>
          <a:ln w="38100">
            <a:solidFill>
              <a:srgbClr val="969696"/>
            </a:solidFill>
            <a:round/>
            <a:headEnd type="none" w="sm" len="sm"/>
            <a:tailEnd type="none" w="sm" len="sm"/>
          </a:ln>
          <a:extLst>
            <a:ext uri="{909E8E84-426E-40DD-AFC4-6F175D3DCCD1}">
              <a14:hiddenFill xmlns:a14="http://schemas.microsoft.com/office/drawing/2010/main">
                <a:noFill/>
              </a14:hiddenFill>
            </a:ext>
          </a:extLst>
        </p:spPr>
        <p:txBody>
          <a:bodyPr lIns="92075" tIns="46038" rIns="92075" bIns="46038"/>
          <a:lstStyle/>
          <a:p>
            <a:endParaRPr lang="en-US"/>
          </a:p>
        </p:txBody>
      </p:sp>
      <p:sp>
        <p:nvSpPr>
          <p:cNvPr id="39948" name="Text Box 12"/>
          <p:cNvSpPr txBox="1">
            <a:spLocks noChangeArrowheads="1"/>
          </p:cNvSpPr>
          <p:nvPr/>
        </p:nvSpPr>
        <p:spPr bwMode="auto">
          <a:xfrm>
            <a:off x="1295400" y="5105400"/>
            <a:ext cx="3382963" cy="369888"/>
          </a:xfrm>
          <a:prstGeom prst="rect">
            <a:avLst/>
          </a:prstGeom>
          <a:noFill/>
          <a:ln w="9525">
            <a:noFill/>
            <a:miter lim="800000"/>
            <a:headEnd/>
            <a:tailEnd/>
          </a:ln>
        </p:spPr>
        <p:txBody>
          <a:bodyPr wrap="none" lIns="92075" tIns="46038" rIns="92075" bIns="46038">
            <a:spAutoFit/>
          </a:bodyPr>
          <a:lstStyle/>
          <a:p>
            <a:pPr eaLnBrk="0" hangingPunct="0">
              <a:spcBef>
                <a:spcPct val="20000"/>
              </a:spcBef>
              <a:buClr>
                <a:schemeClr val="tx1"/>
              </a:buClr>
              <a:defRPr/>
            </a:pPr>
            <a:r>
              <a:rPr lang="en-US" sz="1800" dirty="0">
                <a:latin typeface="+mn-lt"/>
              </a:rPr>
              <a:t>K = exercise price (strike price)</a:t>
            </a:r>
          </a:p>
        </p:txBody>
      </p:sp>
      <p:sp>
        <p:nvSpPr>
          <p:cNvPr id="40973" name="Line 13"/>
          <p:cNvSpPr>
            <a:spLocks noChangeShapeType="1"/>
          </p:cNvSpPr>
          <p:nvPr/>
        </p:nvSpPr>
        <p:spPr bwMode="auto">
          <a:xfrm>
            <a:off x="5121275" y="3005138"/>
            <a:ext cx="0" cy="2676525"/>
          </a:xfrm>
          <a:prstGeom prst="line">
            <a:avLst/>
          </a:prstGeom>
          <a:noFill/>
          <a:ln w="9525">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lIns="92075" tIns="46038" rIns="92075" bIns="46038"/>
          <a:lstStyle/>
          <a:p>
            <a:endParaRPr lang="en-US"/>
          </a:p>
        </p:txBody>
      </p:sp>
      <p:sp>
        <p:nvSpPr>
          <p:cNvPr id="40974" name="Line 14"/>
          <p:cNvSpPr>
            <a:spLocks noChangeShapeType="1"/>
          </p:cNvSpPr>
          <p:nvPr/>
        </p:nvSpPr>
        <p:spPr bwMode="auto">
          <a:xfrm>
            <a:off x="5121275" y="4386263"/>
            <a:ext cx="3054350" cy="0"/>
          </a:xfrm>
          <a:prstGeom prst="line">
            <a:avLst/>
          </a:prstGeom>
          <a:noFill/>
          <a:ln w="9525">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lIns="92075" tIns="46038" rIns="92075" bIns="46038"/>
          <a:lstStyle/>
          <a:p>
            <a:endParaRPr lang="en-US"/>
          </a:p>
        </p:txBody>
      </p:sp>
      <p:sp>
        <p:nvSpPr>
          <p:cNvPr id="40975" name="Line 15"/>
          <p:cNvSpPr>
            <a:spLocks noChangeShapeType="1"/>
          </p:cNvSpPr>
          <p:nvPr/>
        </p:nvSpPr>
        <p:spPr bwMode="auto">
          <a:xfrm flipH="1" flipV="1">
            <a:off x="6588125" y="4375150"/>
            <a:ext cx="1395413" cy="1306513"/>
          </a:xfrm>
          <a:prstGeom prst="line">
            <a:avLst/>
          </a:prstGeom>
          <a:noFill/>
          <a:ln w="38100">
            <a:solidFill>
              <a:srgbClr val="969696"/>
            </a:solidFill>
            <a:round/>
            <a:headEnd type="none" w="sm" len="sm"/>
            <a:tailEnd type="none" w="sm" len="sm"/>
          </a:ln>
          <a:extLst>
            <a:ext uri="{909E8E84-426E-40DD-AFC4-6F175D3DCCD1}">
              <a14:hiddenFill xmlns:a14="http://schemas.microsoft.com/office/drawing/2010/main">
                <a:noFill/>
              </a14:hiddenFill>
            </a:ext>
          </a:extLst>
        </p:spPr>
        <p:txBody>
          <a:bodyPr lIns="92075" tIns="46038" rIns="92075" bIns="46038"/>
          <a:lstStyle/>
          <a:p>
            <a:endParaRPr lang="en-US"/>
          </a:p>
        </p:txBody>
      </p:sp>
      <p:sp>
        <p:nvSpPr>
          <p:cNvPr id="40976" name="Text Box 16"/>
          <p:cNvSpPr txBox="1">
            <a:spLocks noChangeArrowheads="1"/>
          </p:cNvSpPr>
          <p:nvPr/>
        </p:nvSpPr>
        <p:spPr bwMode="auto">
          <a:xfrm>
            <a:off x="7956550" y="4506913"/>
            <a:ext cx="32385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lvl1pPr eaLnBrk="0" hangingPunct="0">
              <a:defRPr sz="2400">
                <a:solidFill>
                  <a:schemeClr val="tx1"/>
                </a:solidFill>
                <a:latin typeface="Times New Roman" panose="02020603050405020304" pitchFamily="18" charset="0"/>
                <a:cs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cs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cs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cs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9pPr>
          </a:lstStyle>
          <a:p>
            <a:pPr>
              <a:spcBef>
                <a:spcPct val="20000"/>
              </a:spcBef>
              <a:buClr>
                <a:schemeClr val="tx1"/>
              </a:buClr>
            </a:pPr>
            <a:r>
              <a:rPr lang="en-US" altLang="en-US" sz="1400">
                <a:latin typeface="Calibri" panose="020F0502020204030204" pitchFamily="34" charset="0"/>
              </a:rPr>
              <a:t>S</a:t>
            </a:r>
            <a:r>
              <a:rPr lang="en-US" altLang="en-US" sz="1400" baseline="-25000">
                <a:latin typeface="Calibri" panose="020F0502020204030204" pitchFamily="34" charset="0"/>
              </a:rPr>
              <a:t>T</a:t>
            </a:r>
            <a:endParaRPr lang="en-US" altLang="en-US" sz="1400">
              <a:latin typeface="Calibri" panose="020F0502020204030204" pitchFamily="34" charset="0"/>
            </a:endParaRPr>
          </a:p>
        </p:txBody>
      </p:sp>
      <p:sp>
        <p:nvSpPr>
          <p:cNvPr id="39953" name="Text Box 17"/>
          <p:cNvSpPr txBox="1">
            <a:spLocks noChangeArrowheads="1"/>
          </p:cNvSpPr>
          <p:nvPr/>
        </p:nvSpPr>
        <p:spPr bwMode="auto">
          <a:xfrm>
            <a:off x="4392613" y="2922588"/>
            <a:ext cx="812800" cy="369887"/>
          </a:xfrm>
          <a:prstGeom prst="rect">
            <a:avLst/>
          </a:prstGeom>
          <a:noFill/>
          <a:ln w="9525">
            <a:noFill/>
            <a:miter lim="800000"/>
            <a:headEnd/>
            <a:tailEnd/>
          </a:ln>
        </p:spPr>
        <p:txBody>
          <a:bodyPr wrap="none" lIns="92075" tIns="46038" rIns="92075" bIns="46038">
            <a:spAutoFit/>
          </a:bodyPr>
          <a:lstStyle/>
          <a:p>
            <a:pPr eaLnBrk="0" hangingPunct="0">
              <a:spcBef>
                <a:spcPct val="20000"/>
              </a:spcBef>
              <a:buClr>
                <a:schemeClr val="tx1"/>
              </a:buClr>
              <a:defRPr/>
            </a:pPr>
            <a:r>
              <a:rPr lang="en-US" sz="1800">
                <a:latin typeface="+mn-lt"/>
              </a:rPr>
              <a:t>Payoff</a:t>
            </a:r>
          </a:p>
        </p:txBody>
      </p:sp>
      <p:sp>
        <p:nvSpPr>
          <p:cNvPr id="40978" name="Text Box 18"/>
          <p:cNvSpPr txBox="1">
            <a:spLocks noChangeArrowheads="1"/>
          </p:cNvSpPr>
          <p:nvPr/>
        </p:nvSpPr>
        <p:spPr bwMode="auto">
          <a:xfrm>
            <a:off x="6465888" y="4500563"/>
            <a:ext cx="2794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lvl1pPr eaLnBrk="0" hangingPunct="0">
              <a:defRPr sz="2400">
                <a:solidFill>
                  <a:schemeClr val="tx1"/>
                </a:solidFill>
                <a:latin typeface="Times New Roman" panose="02020603050405020304" pitchFamily="18" charset="0"/>
                <a:cs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cs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cs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cs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9pPr>
          </a:lstStyle>
          <a:p>
            <a:pPr>
              <a:spcBef>
                <a:spcPct val="20000"/>
              </a:spcBef>
              <a:buClr>
                <a:schemeClr val="tx1"/>
              </a:buClr>
            </a:pPr>
            <a:r>
              <a:rPr lang="en-US" altLang="en-US" sz="1400">
                <a:latin typeface="Calibri" panose="020F0502020204030204" pitchFamily="34" charset="0"/>
              </a:rPr>
              <a:t>K</a:t>
            </a:r>
          </a:p>
        </p:txBody>
      </p:sp>
      <p:sp>
        <p:nvSpPr>
          <p:cNvPr id="40979" name="Line 19"/>
          <p:cNvSpPr>
            <a:spLocks noChangeShapeType="1"/>
          </p:cNvSpPr>
          <p:nvPr/>
        </p:nvSpPr>
        <p:spPr bwMode="auto">
          <a:xfrm flipV="1">
            <a:off x="5121275" y="4376738"/>
            <a:ext cx="1466850" cy="9525"/>
          </a:xfrm>
          <a:prstGeom prst="line">
            <a:avLst/>
          </a:prstGeom>
          <a:noFill/>
          <a:ln w="38100">
            <a:solidFill>
              <a:srgbClr val="969696"/>
            </a:solidFill>
            <a:round/>
            <a:headEnd type="none" w="sm" len="sm"/>
            <a:tailEnd type="none" w="sm" len="sm"/>
          </a:ln>
          <a:extLst>
            <a:ext uri="{909E8E84-426E-40DD-AFC4-6F175D3DCCD1}">
              <a14:hiddenFill xmlns:a14="http://schemas.microsoft.com/office/drawing/2010/main">
                <a:noFill/>
              </a14:hiddenFill>
            </a:ext>
          </a:extLst>
        </p:spPr>
        <p:txBody>
          <a:bodyPr lIns="92075" tIns="46038" rIns="92075" bIns="46038"/>
          <a:lstStyle/>
          <a:p>
            <a:endParaRPr lang="en-US"/>
          </a:p>
        </p:txBody>
      </p:sp>
      <p:sp>
        <p:nvSpPr>
          <p:cNvPr id="39956" name="Text Box 20"/>
          <p:cNvSpPr txBox="1">
            <a:spLocks noChangeArrowheads="1"/>
          </p:cNvSpPr>
          <p:nvPr/>
        </p:nvSpPr>
        <p:spPr bwMode="auto">
          <a:xfrm>
            <a:off x="2071688" y="2895600"/>
            <a:ext cx="1225550" cy="400050"/>
          </a:xfrm>
          <a:prstGeom prst="rect">
            <a:avLst/>
          </a:prstGeom>
          <a:noFill/>
          <a:ln w="9525">
            <a:noFill/>
            <a:miter lim="800000"/>
            <a:headEnd/>
            <a:tailEnd/>
          </a:ln>
        </p:spPr>
        <p:txBody>
          <a:bodyPr wrap="none" lIns="92075" tIns="46038" rIns="92075" bIns="46038">
            <a:spAutoFit/>
          </a:bodyPr>
          <a:lstStyle/>
          <a:p>
            <a:pPr eaLnBrk="0" hangingPunct="0">
              <a:spcBef>
                <a:spcPct val="20000"/>
              </a:spcBef>
              <a:buClr>
                <a:schemeClr val="tx1"/>
              </a:buClr>
              <a:defRPr/>
            </a:pPr>
            <a:r>
              <a:rPr lang="en-US" sz="2000">
                <a:latin typeface="+mn-lt"/>
              </a:rPr>
              <a:t>Long Call</a:t>
            </a:r>
          </a:p>
        </p:txBody>
      </p:sp>
      <p:sp>
        <p:nvSpPr>
          <p:cNvPr id="39957" name="Text Box 21"/>
          <p:cNvSpPr txBox="1">
            <a:spLocks noChangeArrowheads="1"/>
          </p:cNvSpPr>
          <p:nvPr/>
        </p:nvSpPr>
        <p:spPr bwMode="auto">
          <a:xfrm>
            <a:off x="6075363" y="2895600"/>
            <a:ext cx="1277937" cy="400050"/>
          </a:xfrm>
          <a:prstGeom prst="rect">
            <a:avLst/>
          </a:prstGeom>
          <a:noFill/>
          <a:ln w="9525">
            <a:noFill/>
            <a:miter lim="800000"/>
            <a:headEnd/>
            <a:tailEnd/>
          </a:ln>
        </p:spPr>
        <p:txBody>
          <a:bodyPr wrap="none" lIns="92075" tIns="46038" rIns="92075" bIns="46038">
            <a:spAutoFit/>
          </a:bodyPr>
          <a:lstStyle/>
          <a:p>
            <a:pPr eaLnBrk="0" hangingPunct="0">
              <a:spcBef>
                <a:spcPct val="20000"/>
              </a:spcBef>
              <a:buClr>
                <a:schemeClr val="tx1"/>
              </a:buClr>
              <a:defRPr/>
            </a:pPr>
            <a:r>
              <a:rPr lang="en-US" sz="2000">
                <a:latin typeface="+mn-lt"/>
              </a:rPr>
              <a:t>Short Call</a:t>
            </a:r>
          </a:p>
        </p:txBody>
      </p:sp>
    </p:spTree>
    <p:extLst>
      <p:ext uri="{BB962C8B-B14F-4D97-AF65-F5344CB8AC3E}">
        <p14:creationId xmlns:p14="http://schemas.microsoft.com/office/powerpoint/2010/main" val="3120353412"/>
      </p:ext>
    </p:extLst>
  </p:cSld>
  <p:clrMapOvr>
    <a:masterClrMapping/>
  </p:clrMapOvr>
  <p:transition/>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17093</TotalTime>
  <Words>1223</Words>
  <Application>Microsoft Office PowerPoint</Application>
  <PresentationFormat>On-screen Show (4:3)</PresentationFormat>
  <Paragraphs>184</Paragraphs>
  <Slides>20</Slides>
  <Notes>14</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Office Theme</vt:lpstr>
      <vt:lpstr>SAMPLE COURSE TRAINING ON FINANCIAL DERIVATIVES</vt:lpstr>
      <vt:lpstr>Course Objectives</vt:lpstr>
      <vt:lpstr>PowerPoint Presentation</vt:lpstr>
      <vt:lpstr>Pricing Derivatives: Basic Concepts Session Objectives</vt:lpstr>
      <vt:lpstr>Forward Contract</vt:lpstr>
      <vt:lpstr>Hedging and Pricing Forwards</vt:lpstr>
      <vt:lpstr>Spot and Forward Prices for Financial Assets</vt:lpstr>
      <vt:lpstr>Carry and Forward Price: Example</vt:lpstr>
      <vt:lpstr>Call Option</vt:lpstr>
      <vt:lpstr>Put Option</vt:lpstr>
      <vt:lpstr>Put-Call Parity</vt:lpstr>
      <vt:lpstr>Option Premium</vt:lpstr>
      <vt:lpstr>European and American Options</vt:lpstr>
      <vt:lpstr>Hedging and Pricing Options</vt:lpstr>
      <vt:lpstr>‘Moneyness’ and Option Value</vt:lpstr>
      <vt:lpstr>SAMPLE MATERIALS END HERE. </vt:lpstr>
      <vt:lpstr>Binomial Models</vt:lpstr>
      <vt:lpstr>Simulation Methods (Monte Carlo)</vt:lpstr>
      <vt:lpstr>Path-Dependence and Derivatives on Multiple Underlying Assets</vt:lpstr>
      <vt:lpstr>THANK YOU FOR READING THIS SHORT COURSE OVERVIEW. PLEASE CONTACT US FOR A CUSTOM QUOTE ON YOUR NEXT TRAINING PROJECT</vt:lpstr>
    </vt:vector>
  </TitlesOfParts>
  <Company>Global Financial Markets Inst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Kenneth Kapner</dc:creator>
  <cp:lastModifiedBy>McDonald, Michael</cp:lastModifiedBy>
  <cp:revision>912</cp:revision>
  <cp:lastPrinted>2014-05-07T15:59:15Z</cp:lastPrinted>
  <dcterms:created xsi:type="dcterms:W3CDTF">2004-03-18T21:12:44Z</dcterms:created>
  <dcterms:modified xsi:type="dcterms:W3CDTF">2016-02-11T02:02:25Z</dcterms:modified>
</cp:coreProperties>
</file>